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7"/>
  </p:notesMasterIdLst>
  <p:sldIdLst>
    <p:sldId id="263" r:id="rId2"/>
    <p:sldId id="256" r:id="rId3"/>
    <p:sldId id="257" r:id="rId4"/>
    <p:sldId id="267" r:id="rId5"/>
    <p:sldId id="258" r:id="rId6"/>
    <p:sldId id="261" r:id="rId7"/>
    <p:sldId id="259" r:id="rId8"/>
    <p:sldId id="262" r:id="rId9"/>
    <p:sldId id="260" r:id="rId10"/>
    <p:sldId id="265" r:id="rId11"/>
    <p:sldId id="266" r:id="rId12"/>
    <p:sldId id="264" r:id="rId13"/>
    <p:sldId id="270" r:id="rId14"/>
    <p:sldId id="268" r:id="rId15"/>
    <p:sldId id="269" r:id="rId16"/>
  </p:sldIdLst>
  <p:sldSz cx="182880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5BB"/>
    <a:srgbClr val="AC102A"/>
    <a:srgbClr val="F2DE1E"/>
    <a:srgbClr val="A931C5"/>
    <a:srgbClr val="6B4141"/>
    <a:srgbClr val="BE9494"/>
    <a:srgbClr val="FBD5DB"/>
    <a:srgbClr val="EFD7F5"/>
    <a:srgbClr val="489A9E"/>
    <a:srgbClr val="DEE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86" autoAdjust="0"/>
    <p:restoredTop sz="95032" autoAdjust="0"/>
  </p:normalViewPr>
  <p:slideViewPr>
    <p:cSldViewPr snapToGrid="0">
      <p:cViewPr>
        <p:scale>
          <a:sx n="50" d="100"/>
          <a:sy n="50" d="100"/>
        </p:scale>
        <p:origin x="-252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0D2196-08F8-45CC-9151-67DE80338B4F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1143000"/>
            <a:ext cx="5143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1E3DAD-7658-4325-961D-41D68B0B1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52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slide with destruction of thyroid </a:t>
            </a:r>
            <a:r>
              <a:rPr lang="en-US" dirty="0">
                <a:sym typeface="Wingdings" panose="05000000000000000000" pitchFamily="2" charset="2"/>
              </a:rPr>
              <a:t> resulting dynamics via T3/4 TSH graphs</a:t>
            </a:r>
          </a:p>
          <a:p>
            <a:r>
              <a:rPr lang="en-US" dirty="0">
                <a:sym typeface="Wingdings" panose="05000000000000000000" pitchFamily="2" charset="2"/>
              </a:rPr>
              <a:t>Distinguish stimulatory/inhibitory cytokines</a:t>
            </a:r>
          </a:p>
          <a:p>
            <a:r>
              <a:rPr lang="en-US" dirty="0">
                <a:sym typeface="Wingdings" panose="05000000000000000000" pitchFamily="2" charset="2"/>
              </a:rPr>
              <a:t>Dendritic cytokines?</a:t>
            </a:r>
          </a:p>
          <a:p>
            <a:r>
              <a:rPr lang="en-US" dirty="0">
                <a:sym typeface="Wingdings" panose="05000000000000000000" pitchFamily="2" charset="2"/>
              </a:rPr>
              <a:t>CD8+ go into cell diagram (perforins and granzyme MOA)</a:t>
            </a:r>
          </a:p>
          <a:p>
            <a:r>
              <a:rPr lang="en-US" dirty="0">
                <a:sym typeface="Wingdings" panose="05000000000000000000" pitchFamily="2" charset="2"/>
              </a:rPr>
              <a:t>Thyroid in fast compartment</a:t>
            </a:r>
          </a:p>
          <a:p>
            <a:r>
              <a:rPr lang="en-US" dirty="0">
                <a:sym typeface="Wingdings" panose="05000000000000000000" pitchFamily="2" charset="2"/>
              </a:rPr>
              <a:t>Morph slides to show compartmentalization process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Separate (duplicate) set of slides </a:t>
            </a:r>
            <a:r>
              <a:rPr lang="en-US">
                <a:sym typeface="Wingdings" panose="05000000000000000000" pitchFamily="2" charset="2"/>
              </a:rPr>
              <a:t>with superscript references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1E3DAD-7658-4325-961D-41D68B0B1B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483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some sort of connection between 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1E3DAD-7658-4325-961D-41D68B0B1B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403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some sort of connection between 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1E3DAD-7658-4325-961D-41D68B0B1B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444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slide with destruction of thyroid </a:t>
            </a:r>
            <a:r>
              <a:rPr lang="en-US" dirty="0">
                <a:sym typeface="Wingdings" panose="05000000000000000000" pitchFamily="2" charset="2"/>
              </a:rPr>
              <a:t> resulting dynamics via T3/4 TSH graphs</a:t>
            </a:r>
          </a:p>
          <a:p>
            <a:r>
              <a:rPr lang="en-US" dirty="0">
                <a:sym typeface="Wingdings" panose="05000000000000000000" pitchFamily="2" charset="2"/>
              </a:rPr>
              <a:t>Distinguish stimulatory/inhibitory cytokines</a:t>
            </a:r>
          </a:p>
          <a:p>
            <a:r>
              <a:rPr lang="en-US" dirty="0">
                <a:sym typeface="Wingdings" panose="05000000000000000000" pitchFamily="2" charset="2"/>
              </a:rPr>
              <a:t>Dendritic cytokines?</a:t>
            </a:r>
          </a:p>
          <a:p>
            <a:r>
              <a:rPr lang="en-US" dirty="0">
                <a:sym typeface="Wingdings" panose="05000000000000000000" pitchFamily="2" charset="2"/>
              </a:rPr>
              <a:t>CD8+ go into cell diagram (perforins and granzyme MOA)</a:t>
            </a:r>
          </a:p>
          <a:p>
            <a:r>
              <a:rPr lang="en-US" dirty="0">
                <a:sym typeface="Wingdings" panose="05000000000000000000" pitchFamily="2" charset="2"/>
              </a:rPr>
              <a:t>Thyroid in fast compartment</a:t>
            </a:r>
          </a:p>
          <a:p>
            <a:r>
              <a:rPr lang="en-US" dirty="0">
                <a:sym typeface="Wingdings" panose="05000000000000000000" pitchFamily="2" charset="2"/>
              </a:rPr>
              <a:t>Morph slides to show compartmentalization process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Separate (duplicate) set of slides </a:t>
            </a:r>
            <a:r>
              <a:rPr lang="en-US">
                <a:sym typeface="Wingdings" panose="05000000000000000000" pitchFamily="2" charset="2"/>
              </a:rPr>
              <a:t>with superscript references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1E3DAD-7658-4325-961D-41D68B0B1B5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483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slide with destruction of thyroid </a:t>
            </a:r>
            <a:r>
              <a:rPr lang="en-US" dirty="0">
                <a:sym typeface="Wingdings" panose="05000000000000000000" pitchFamily="2" charset="2"/>
              </a:rPr>
              <a:t> resulting dynamics via T3/4 TSH graphs</a:t>
            </a:r>
          </a:p>
          <a:p>
            <a:r>
              <a:rPr lang="en-US" dirty="0">
                <a:sym typeface="Wingdings" panose="05000000000000000000" pitchFamily="2" charset="2"/>
              </a:rPr>
              <a:t>Distinguish stimulatory/inhibitory cytokines</a:t>
            </a:r>
          </a:p>
          <a:p>
            <a:r>
              <a:rPr lang="en-US" dirty="0">
                <a:sym typeface="Wingdings" panose="05000000000000000000" pitchFamily="2" charset="2"/>
              </a:rPr>
              <a:t>Dendritic cytokines?</a:t>
            </a:r>
          </a:p>
          <a:p>
            <a:r>
              <a:rPr lang="en-US" dirty="0">
                <a:sym typeface="Wingdings" panose="05000000000000000000" pitchFamily="2" charset="2"/>
              </a:rPr>
              <a:t>CD8+ go into cell diagram (perforins and granzyme MOA)</a:t>
            </a:r>
          </a:p>
          <a:p>
            <a:r>
              <a:rPr lang="en-US" dirty="0">
                <a:sym typeface="Wingdings" panose="05000000000000000000" pitchFamily="2" charset="2"/>
              </a:rPr>
              <a:t>Thyroid in fast compartment</a:t>
            </a:r>
          </a:p>
          <a:p>
            <a:r>
              <a:rPr lang="en-US" dirty="0">
                <a:sym typeface="Wingdings" panose="05000000000000000000" pitchFamily="2" charset="2"/>
              </a:rPr>
              <a:t>Morph slides to show compartmentalization process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Separate (duplicate) set of slides </a:t>
            </a:r>
            <a:r>
              <a:rPr lang="en-US">
                <a:sym typeface="Wingdings" panose="05000000000000000000" pitchFamily="2" charset="2"/>
              </a:rPr>
              <a:t>with superscript references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1E3DAD-7658-4325-961D-41D68B0B1B5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9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slide with destruction of thyroid </a:t>
            </a:r>
            <a:r>
              <a:rPr lang="en-US" dirty="0">
                <a:sym typeface="Wingdings" panose="05000000000000000000" pitchFamily="2" charset="2"/>
              </a:rPr>
              <a:t> resulting dynamics via T3/4 TSH graphs</a:t>
            </a:r>
          </a:p>
          <a:p>
            <a:r>
              <a:rPr lang="en-US" dirty="0">
                <a:sym typeface="Wingdings" panose="05000000000000000000" pitchFamily="2" charset="2"/>
              </a:rPr>
              <a:t>Distinguish stimulatory/inhibitory cytokines</a:t>
            </a:r>
          </a:p>
          <a:p>
            <a:r>
              <a:rPr lang="en-US" dirty="0">
                <a:sym typeface="Wingdings" panose="05000000000000000000" pitchFamily="2" charset="2"/>
              </a:rPr>
              <a:t>Dendritic cytokines?</a:t>
            </a:r>
          </a:p>
          <a:p>
            <a:r>
              <a:rPr lang="en-US" dirty="0">
                <a:sym typeface="Wingdings" panose="05000000000000000000" pitchFamily="2" charset="2"/>
              </a:rPr>
              <a:t>CD8+ go into cell diagram (perforins and granzyme MOA)</a:t>
            </a:r>
          </a:p>
          <a:p>
            <a:r>
              <a:rPr lang="en-US" dirty="0">
                <a:sym typeface="Wingdings" panose="05000000000000000000" pitchFamily="2" charset="2"/>
              </a:rPr>
              <a:t>Thyroid in fast compartment</a:t>
            </a:r>
          </a:p>
          <a:p>
            <a:r>
              <a:rPr lang="en-US" dirty="0">
                <a:sym typeface="Wingdings" panose="05000000000000000000" pitchFamily="2" charset="2"/>
              </a:rPr>
              <a:t>Morph slides to show compartmentalization process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Separate (duplicate) set of slides </a:t>
            </a:r>
            <a:r>
              <a:rPr lang="en-US">
                <a:sym typeface="Wingdings" panose="05000000000000000000" pitchFamily="2" charset="2"/>
              </a:rPr>
              <a:t>with superscript references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1E3DAD-7658-4325-961D-41D68B0B1B5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497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795781"/>
            <a:ext cx="13716000" cy="382016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763261"/>
            <a:ext cx="13716000" cy="2649219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368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64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84200"/>
            <a:ext cx="394335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84200"/>
            <a:ext cx="1160145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095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930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735582"/>
            <a:ext cx="15773400" cy="4564379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7343142"/>
            <a:ext cx="15773400" cy="2400299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47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921000"/>
            <a:ext cx="777240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921000"/>
            <a:ext cx="777240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82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84201"/>
            <a:ext cx="1577340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689861"/>
            <a:ext cx="7736681" cy="13182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4008120"/>
            <a:ext cx="7736681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689861"/>
            <a:ext cx="7774782" cy="13182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4008120"/>
            <a:ext cx="7774782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206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98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192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731520"/>
            <a:ext cx="5898356" cy="256032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579881"/>
            <a:ext cx="9258300" cy="7797800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291840"/>
            <a:ext cx="5898356" cy="6098541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023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731520"/>
            <a:ext cx="5898356" cy="256032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579881"/>
            <a:ext cx="9258300" cy="7797800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291840"/>
            <a:ext cx="5898356" cy="6098541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414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84201"/>
            <a:ext cx="1577340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921000"/>
            <a:ext cx="1577340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0170161"/>
            <a:ext cx="411480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00B01-C547-4FB5-9771-A0DEA7A8F27A}" type="datetimeFigureOut">
              <a:rPr lang="en-US" smtClean="0"/>
              <a:t>10/7/2023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0170161"/>
            <a:ext cx="617220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0170161"/>
            <a:ext cx="411480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773A4-C667-4A2F-BFA6-E85D92CFD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531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86/1756-6614-4-13" TargetMode="External"/><Relationship Id="rId2" Type="http://schemas.openxmlformats.org/officeDocument/2006/relationships/hyperlink" Target="https://doi.org/10.1007/s00262-015-1705-5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11.png"/><Relationship Id="rId5" Type="http://schemas.openxmlformats.org/officeDocument/2006/relationships/image" Target="../media/image3.png"/><Relationship Id="rId15" Type="http://schemas.openxmlformats.org/officeDocument/2006/relationships/image" Target="../media/image25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9.png"/><Relationship Id="rId1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11.png"/><Relationship Id="rId5" Type="http://schemas.openxmlformats.org/officeDocument/2006/relationships/image" Target="../media/image3.png"/><Relationship Id="rId15" Type="http://schemas.openxmlformats.org/officeDocument/2006/relationships/image" Target="../media/image26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9.png"/><Relationship Id="rId1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7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12.png"/><Relationship Id="rId5" Type="http://schemas.openxmlformats.org/officeDocument/2006/relationships/image" Target="../media/image3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17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7F709-6165-D70A-5D59-07962BB02C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4200041"/>
            <a:ext cx="13716000" cy="2572717"/>
          </a:xfrm>
        </p:spPr>
        <p:txBody>
          <a:bodyPr/>
          <a:lstStyle/>
          <a:p>
            <a:r>
              <a:rPr lang="en-US" dirty="0"/>
              <a:t>Mathematical Modeling of Hashimoto’s Thyroiditis</a:t>
            </a:r>
          </a:p>
        </p:txBody>
      </p:sp>
    </p:spTree>
    <p:extLst>
      <p:ext uri="{BB962C8B-B14F-4D97-AF65-F5344CB8AC3E}">
        <p14:creationId xmlns:p14="http://schemas.microsoft.com/office/powerpoint/2010/main" val="2850584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73FC6-01C3-632E-2160-D2A735CF9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64" y="175987"/>
            <a:ext cx="2269671" cy="787399"/>
          </a:xfrm>
        </p:spPr>
        <p:txBody>
          <a:bodyPr>
            <a:normAutofit/>
          </a:bodyPr>
          <a:lstStyle/>
          <a:p>
            <a:r>
              <a:rPr lang="en-US" sz="3200" b="1" dirty="0"/>
              <a:t>To include?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3560B1-C921-34FA-79BB-D0AAE760B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839" y="1278391"/>
            <a:ext cx="3865790" cy="4474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696554-435C-52F2-7228-EC49F77C1740}"/>
              </a:ext>
            </a:extLst>
          </p:cNvPr>
          <p:cNvSpPr txBox="1"/>
          <p:nvPr/>
        </p:nvSpPr>
        <p:spPr>
          <a:xfrm>
            <a:off x="836839" y="5752931"/>
            <a:ext cx="4255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T3/T4 action on immune cells [2]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F6C609-EA8D-F3A5-6D25-262ADD04D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278" y="444284"/>
            <a:ext cx="4748605" cy="47755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59305CB-E4E3-5C9A-EC4D-3A2CA68BA5AB}"/>
                  </a:ext>
                </a:extLst>
              </p:cNvPr>
              <p:cNvSpPr txBox="1"/>
              <p:nvPr/>
            </p:nvSpPr>
            <p:spPr>
              <a:xfrm>
                <a:off x="5818718" y="5752931"/>
                <a:ext cx="425586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TGF-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1" smtClean="0">
                        <a:latin typeface="Cambria Math" panose="02040503050406030204" pitchFamily="18" charset="0"/>
                      </a:rPr>
                      <m:t>β</m:t>
                    </m:r>
                  </m:oMath>
                </a14:m>
                <a:r>
                  <a:rPr lang="en-US" dirty="0"/>
                  <a:t> as a measured compartment? [4]</a:t>
                </a:r>
              </a:p>
              <a:p>
                <a:r>
                  <a:rPr lang="en-US" sz="1400" dirty="0"/>
                  <a:t>Check availability in dataset…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59305CB-E4E3-5C9A-EC4D-3A2CA68BA5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8718" y="5752931"/>
                <a:ext cx="4255861" cy="584775"/>
              </a:xfrm>
              <a:prstGeom prst="rect">
                <a:avLst/>
              </a:prstGeom>
              <a:blipFill>
                <a:blip r:embed="rId4"/>
                <a:stretch>
                  <a:fillRect l="-1289" t="-6250"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9600808-A0C6-E0C5-8319-46D9464C5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768" y="6633436"/>
            <a:ext cx="4255861" cy="28343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C9FCE5-CE2D-7FC4-9B3B-55AEFE79E7FB}"/>
              </a:ext>
            </a:extLst>
          </p:cNvPr>
          <p:cNvSpPr txBox="1"/>
          <p:nvPr/>
        </p:nvSpPr>
        <p:spPr>
          <a:xfrm>
            <a:off x="1289228" y="9609611"/>
            <a:ext cx="3196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Cytokine elevation in HT [5]</a:t>
            </a:r>
          </a:p>
        </p:txBody>
      </p:sp>
    </p:spTree>
    <p:extLst>
      <p:ext uri="{BB962C8B-B14F-4D97-AF65-F5344CB8AC3E}">
        <p14:creationId xmlns:p14="http://schemas.microsoft.com/office/powerpoint/2010/main" val="3425993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2DC7-C96E-42C9-4802-719CE44B1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6" y="239290"/>
            <a:ext cx="15773400" cy="1700738"/>
          </a:xfrm>
        </p:spPr>
        <p:txBody>
          <a:bodyPr/>
          <a:lstStyle/>
          <a:p>
            <a:r>
              <a:rPr lang="en-US" dirty="0"/>
              <a:t>Cytokine Action Summary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544DAE-957C-7EBD-1777-B624FAB67D8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5416" y="1734751"/>
                <a:ext cx="17311816" cy="8780849"/>
              </a:xfrm>
            </p:spPr>
            <p:txBody>
              <a:bodyPr numCol="2">
                <a:normAutofit fontScale="92500" lnSpcReduction="10000"/>
              </a:bodyPr>
              <a:lstStyle/>
              <a:p>
                <a:pPr marL="342900" marR="0" lvl="0" indent="-3429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en-US" sz="2600" b="1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IFN</a:t>
                </a: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γ</m:t>
                    </m:r>
                  </m:oMath>
                </a14:m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 macrophage, NK, neutrophil activator [6]. A relationship could be demonstrated between high y-IFN production and natural killer (NK) activity in T cell clones from thyroid and peripheral blood of HT patients </a:t>
                </a:r>
                <a:r>
                  <a:rPr lang="en-US" sz="2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[7]</a:t>
                </a: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342900" marR="0" lvl="0" indent="-3429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en-US" sz="2600" b="1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TNF-</a:t>
                </a:r>
                <a14:m>
                  <m:oMath xmlns:m="http://schemas.openxmlformats.org/officeDocument/2006/math">
                    <m:r>
                      <a:rPr lang="en-US" sz="2600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𝛂</m:t>
                    </m:r>
                  </m:oMath>
                </a14:m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 promotes inflammation and cell death [8], significantly higher in Hashimoto's and many other autoimmune disorders [9].</a:t>
                </a:r>
              </a:p>
              <a:p>
                <a:pPr marL="342900" marR="0" lvl="0" indent="-3429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arabicPeriod"/>
                </a:pPr>
                <a:r>
                  <a:rPr lang="en-US" sz="2600" b="1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TGF</a:t>
                </a: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β</m:t>
                    </m:r>
                  </m:oMath>
                </a14:m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 [10]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Suppresses the proliferation and differentiation of effector T-cells via inhibition of Th2-produced IL-2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Initially suppresses Hashimoto's, then stimulates fibrosis at end stages of disease.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Stimulates naive CD4+ T-cells transformation to effector T-cells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Alters the type of produced cytokines and mediates phenotypic metamorphosis among effector T-cells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Enhances TNF production by both CD4+ and CD8+ T-cells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Enhances the proliferation of CD8+ cells (in experimental mouse models)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6.Stimulates transformation of </a:t>
                </a:r>
                <a:r>
                  <a:rPr lang="en-US" sz="2600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nTregs</a:t>
                </a: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to </a:t>
                </a:r>
                <a:r>
                  <a:rPr lang="en-US" sz="2600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iTregs</a:t>
                </a: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via increased Foxp3 expression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7.Promotes Treg-induced inhibition of the exocytosis of granules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8.Inhibits the generation and activation of cytotoxic T lymphocytes (CTLs)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9.Suppresses the cytotoxicity of the CTLs via the transcriptional regression of genes encoding proteins, which are vital for CTLs function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r>
                  <a:rPr lang="en-US" sz="2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10. Inhibits B-cell activation</a:t>
                </a:r>
              </a:p>
              <a:p>
                <a:pPr lvl="0">
                  <a:lnSpc>
                    <a:spcPct val="107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600" b="1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IL4</a:t>
                </a:r>
                <a:r>
                  <a:rPr lang="en-US" sz="2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 promotes B, T-cell growth and induces CD4+ differentiation indirectly upregulating IL2,4,10 production [11]. Likewise, indirectly inhibits IFN-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γ</m:t>
                    </m:r>
                  </m:oMath>
                </a14:m>
                <a:r>
                  <a:rPr lang="en-US" sz="2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. Does not seem especially important in HT [12]. (New paper?)</a:t>
                </a:r>
              </a:p>
              <a:p>
                <a:pPr lvl="0">
                  <a:lnSpc>
                    <a:spcPct val="107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600" b="1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IL6 </a:t>
                </a:r>
                <a:r>
                  <a:rPr lang="en-US" sz="2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</a:p>
              <a:p>
                <a:pPr lvl="0">
                  <a:lnSpc>
                    <a:spcPct val="107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600" b="1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IL9</a:t>
                </a:r>
                <a:r>
                  <a:rPr lang="en-US" sz="2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immune responses against parasites and pathogenesis of allergic diseases. Unlikely to be contributor to HT pathology [13].</a:t>
                </a:r>
              </a:p>
              <a:p>
                <a:pPr lvl="0">
                  <a:lnSpc>
                    <a:spcPct val="107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600" b="1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IL10</a:t>
                </a:r>
                <a:r>
                  <a:rPr lang="en-US" sz="2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– immune response inhibitor. In Hashimoto’s disease, Th1 response overrides the effects of anti-inflammatory Th2-dependent mediators such as IL-10. When autoimmune processes have subsided (i.e. in late stage Hashimoto’s), IL-10 expression progressively decreases, even in the presence of lymphomononuclear infiltration [14].</a:t>
                </a:r>
              </a:p>
              <a:p>
                <a:pPr>
                  <a:lnSpc>
                    <a:spcPct val="107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IL13 - </a:t>
                </a:r>
              </a:p>
              <a:p>
                <a:pPr>
                  <a:lnSpc>
                    <a:spcPct val="107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IL21 -</a:t>
                </a:r>
              </a:p>
              <a:p>
                <a:pPr>
                  <a:lnSpc>
                    <a:spcPct val="107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IL22 -</a:t>
                </a:r>
              </a:p>
              <a:p>
                <a:pPr>
                  <a:lnSpc>
                    <a:spcPct val="107000"/>
                  </a:lnSpc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IL26 -</a:t>
                </a:r>
              </a:p>
              <a:p>
                <a:pPr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Font typeface="+mj-lt"/>
                  <a:buAutoNum type="arabicPeriod"/>
                </a:pPr>
                <a:r>
                  <a:rPr lang="en-US" sz="2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IL35 -</a:t>
                </a:r>
              </a:p>
              <a:p>
                <a:pPr marL="1143000" marR="0" lvl="2" indent="-22860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Font typeface="+mj-lt"/>
                  <a:buAutoNum type="romanLcParenR"/>
                </a:pPr>
                <a:endParaRPr lang="en-US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544DAE-957C-7EBD-1777-B624FAB67D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5416" y="1734751"/>
                <a:ext cx="17311816" cy="8780849"/>
              </a:xfrm>
              <a:blipFill>
                <a:blip r:embed="rId2"/>
                <a:stretch>
                  <a:fillRect l="-563" t="-833" r="-4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AF5349-C5A5-09E0-9E5D-8EB4954F39A4}"/>
              </a:ext>
            </a:extLst>
          </p:cNvPr>
          <p:cNvSpPr txBox="1">
            <a:spLocks/>
          </p:cNvSpPr>
          <p:nvPr/>
        </p:nvSpPr>
        <p:spPr>
          <a:xfrm>
            <a:off x="9144000" y="2920999"/>
            <a:ext cx="6156754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4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909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51629-1208-E438-9A91-8D3AC0646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054" y="-65914"/>
            <a:ext cx="15773400" cy="2120901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C2E33-EF7C-BAD7-E9A8-C91E02133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048" y="1610143"/>
            <a:ext cx="16829903" cy="8880743"/>
          </a:xfrm>
        </p:spPr>
        <p:txBody>
          <a:bodyPr numCol="2">
            <a:normAutofit fontScale="85000" lnSpcReduction="20000"/>
          </a:bodyPr>
          <a:lstStyle/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/>
              <a:t>[1] </a:t>
            </a:r>
            <a:r>
              <a:rPr lang="en-US" sz="2400" b="0" i="0" dirty="0" err="1">
                <a:solidFill>
                  <a:srgbClr val="212121"/>
                </a:solidFill>
                <a:effectLst/>
              </a:rPr>
              <a:t>Ralli</a:t>
            </a:r>
            <a:r>
              <a:rPr lang="en-US" sz="2400" b="0" i="0" dirty="0">
                <a:solidFill>
                  <a:srgbClr val="212121"/>
                </a:solidFill>
                <a:effectLst/>
              </a:rPr>
              <a:t>, Massimo et al. “Hashimoto's thyroiditis: An update on pathogenic mechanisms, diagnostic protocols, therapeutic strategies, and potential malignant transformation.” </a:t>
            </a:r>
            <a:r>
              <a:rPr lang="en-US" sz="2400" b="0" i="1" dirty="0">
                <a:solidFill>
                  <a:srgbClr val="212121"/>
                </a:solidFill>
                <a:effectLst/>
              </a:rPr>
              <a:t>Autoimmunity reviews</a:t>
            </a:r>
            <a:r>
              <a:rPr lang="en-US" sz="2400" b="0" i="0" dirty="0">
                <a:solidFill>
                  <a:srgbClr val="212121"/>
                </a:solidFill>
                <a:effectLst/>
              </a:rPr>
              <a:t> vol. 19,10 (2020): 102649. doi:10.1016/j.autrev.2020.102649</a:t>
            </a:r>
            <a:endParaRPr lang="en-US" sz="2400" dirty="0"/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/>
              <a:t>[2]</a:t>
            </a:r>
            <a:r>
              <a:rPr lang="en-US" sz="2400" b="0" i="0" dirty="0">
                <a:solidFill>
                  <a:srgbClr val="212121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212121"/>
                </a:solidFill>
                <a:effectLst/>
              </a:rPr>
              <a:t>Wenzek</a:t>
            </a:r>
            <a:r>
              <a:rPr lang="en-US" sz="2400" b="0" i="0" dirty="0">
                <a:solidFill>
                  <a:srgbClr val="212121"/>
                </a:solidFill>
                <a:effectLst/>
              </a:rPr>
              <a:t>, Christina et al. “The interplay of thyroid hormones and the immune system - where we stand and why we need to know about it.” </a:t>
            </a:r>
            <a:r>
              <a:rPr lang="en-US" sz="2400" b="0" i="1" dirty="0">
                <a:solidFill>
                  <a:srgbClr val="212121"/>
                </a:solidFill>
                <a:effectLst/>
              </a:rPr>
              <a:t>European journal of endocrinology</a:t>
            </a:r>
            <a:r>
              <a:rPr lang="en-US" sz="2400" b="0" i="0" dirty="0">
                <a:solidFill>
                  <a:srgbClr val="212121"/>
                </a:solidFill>
                <a:effectLst/>
              </a:rPr>
              <a:t> vol. 186,5 R65-R77. 23 Mar. 2022, doi:10.1530/EJE-21-1171</a:t>
            </a:r>
            <a:endParaRPr lang="en-US" sz="2400" dirty="0"/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/>
              <a:t>[3] Image from </a:t>
            </a:r>
            <a:r>
              <a:rPr lang="en-US" sz="2400" b="0" i="0" dirty="0">
                <a:solidFill>
                  <a:srgbClr val="222222"/>
                </a:solidFill>
                <a:effectLst/>
              </a:rPr>
              <a:t>Chapter 49, "Synthesis of Thyroid Hormones" in: </a:t>
            </a:r>
            <a:r>
              <a:rPr lang="en-US" sz="2400" b="0" i="1" dirty="0">
                <a:solidFill>
                  <a:srgbClr val="222222"/>
                </a:solidFill>
                <a:effectLst/>
              </a:rPr>
              <a:t>Walter F. Boron; Emile L. </a:t>
            </a:r>
            <a:r>
              <a:rPr lang="en-US" sz="2400" b="0" i="1" dirty="0" err="1">
                <a:solidFill>
                  <a:srgbClr val="222222"/>
                </a:solidFill>
                <a:effectLst/>
              </a:rPr>
              <a:t>Boulpaep</a:t>
            </a:r>
            <a:r>
              <a:rPr lang="en-US" sz="2400" b="0" i="1" dirty="0">
                <a:solidFill>
                  <a:srgbClr val="222222"/>
                </a:solidFill>
                <a:effectLst/>
              </a:rPr>
              <a:t> (2012). Medical Physiology (2nd ed.). Elsevier/Saunders.</a:t>
            </a:r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>
                <a:solidFill>
                  <a:srgbClr val="222222"/>
                </a:solidFill>
              </a:rPr>
              <a:t>[4] - </a:t>
            </a:r>
            <a:r>
              <a:rPr lang="en-US" sz="2400" dirty="0" err="1">
                <a:solidFill>
                  <a:srgbClr val="222222"/>
                </a:solidFill>
              </a:rPr>
              <a:t>Kardalas</a:t>
            </a:r>
            <a:r>
              <a:rPr lang="en-US" sz="2400" dirty="0">
                <a:solidFill>
                  <a:srgbClr val="222222"/>
                </a:solidFill>
              </a:rPr>
              <a:t> E, </a:t>
            </a:r>
            <a:r>
              <a:rPr lang="en-US" sz="2400" dirty="0" err="1">
                <a:solidFill>
                  <a:srgbClr val="222222"/>
                </a:solidFill>
              </a:rPr>
              <a:t>Maraka</a:t>
            </a:r>
            <a:r>
              <a:rPr lang="en-US" sz="2400" dirty="0">
                <a:solidFill>
                  <a:srgbClr val="222222"/>
                </a:solidFill>
              </a:rPr>
              <a:t> S, </a:t>
            </a:r>
            <a:r>
              <a:rPr lang="en-US" sz="2400" dirty="0" err="1">
                <a:solidFill>
                  <a:srgbClr val="222222"/>
                </a:solidFill>
              </a:rPr>
              <a:t>Papagianni</a:t>
            </a:r>
            <a:r>
              <a:rPr lang="en-US" sz="2400" dirty="0">
                <a:solidFill>
                  <a:srgbClr val="222222"/>
                </a:solidFill>
              </a:rPr>
              <a:t> M, </a:t>
            </a:r>
            <a:r>
              <a:rPr lang="en-US" sz="2400" dirty="0" err="1">
                <a:solidFill>
                  <a:srgbClr val="222222"/>
                </a:solidFill>
              </a:rPr>
              <a:t>Paltoglou</a:t>
            </a:r>
            <a:r>
              <a:rPr lang="en-US" sz="2400" dirty="0">
                <a:solidFill>
                  <a:srgbClr val="222222"/>
                </a:solidFill>
              </a:rPr>
              <a:t> G, </a:t>
            </a:r>
            <a:r>
              <a:rPr lang="en-US" sz="2400" dirty="0" err="1">
                <a:solidFill>
                  <a:srgbClr val="222222"/>
                </a:solidFill>
              </a:rPr>
              <a:t>Siristatidis</a:t>
            </a:r>
            <a:r>
              <a:rPr lang="en-US" sz="2400" dirty="0">
                <a:solidFill>
                  <a:srgbClr val="222222"/>
                </a:solidFill>
              </a:rPr>
              <a:t> C, </a:t>
            </a:r>
            <a:r>
              <a:rPr lang="en-US" sz="2400" dirty="0" err="1">
                <a:solidFill>
                  <a:srgbClr val="222222"/>
                </a:solidFill>
              </a:rPr>
              <a:t>Mastorakos</a:t>
            </a:r>
            <a:r>
              <a:rPr lang="en-US" sz="2400" dirty="0">
                <a:solidFill>
                  <a:srgbClr val="222222"/>
                </a:solidFill>
              </a:rPr>
              <a:t> G. TGF-</a:t>
            </a:r>
            <a:r>
              <a:rPr lang="el-GR" sz="2400" dirty="0">
                <a:solidFill>
                  <a:srgbClr val="222222"/>
                </a:solidFill>
              </a:rPr>
              <a:t>β </a:t>
            </a:r>
            <a:r>
              <a:rPr lang="en-US" sz="2400" dirty="0">
                <a:solidFill>
                  <a:srgbClr val="222222"/>
                </a:solidFill>
              </a:rPr>
              <a:t>Physiology as a Novel Therapeutic Target Regarding Autoimmune Thyroid Diseases: Where Do We Stand and What to Expect. </a:t>
            </a:r>
            <a:r>
              <a:rPr lang="en-US" sz="2400" dirty="0" err="1">
                <a:solidFill>
                  <a:srgbClr val="222222"/>
                </a:solidFill>
              </a:rPr>
              <a:t>Medicina</a:t>
            </a:r>
            <a:r>
              <a:rPr lang="en-US" sz="2400" dirty="0">
                <a:solidFill>
                  <a:srgbClr val="222222"/>
                </a:solidFill>
              </a:rPr>
              <a:t> (Kaunas). 2021 Jun 14;57(6):621. </a:t>
            </a:r>
            <a:r>
              <a:rPr lang="en-US" sz="2400" dirty="0" err="1">
                <a:solidFill>
                  <a:srgbClr val="222222"/>
                </a:solidFill>
              </a:rPr>
              <a:t>doi</a:t>
            </a:r>
            <a:r>
              <a:rPr lang="en-US" sz="2400" dirty="0">
                <a:solidFill>
                  <a:srgbClr val="222222"/>
                </a:solidFill>
              </a:rPr>
              <a:t>: 10.3390/medicina57060621. PMID: 34198624; PMCID: PMC8232149.</a:t>
            </a:r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>
                <a:solidFill>
                  <a:srgbClr val="222222"/>
                </a:solidFill>
              </a:rPr>
              <a:t>[5] </a:t>
            </a:r>
            <a:r>
              <a:rPr lang="en-US" sz="2400" b="0" i="0" dirty="0" err="1">
                <a:solidFill>
                  <a:srgbClr val="333333"/>
                </a:solidFill>
                <a:effectLst/>
              </a:rPr>
              <a:t>Zivancevic</a:t>
            </a:r>
            <a:r>
              <a:rPr lang="en-US" sz="2400" b="0" i="0" dirty="0">
                <a:solidFill>
                  <a:srgbClr val="333333"/>
                </a:solidFill>
                <a:effectLst/>
              </a:rPr>
              <a:t>-Simonovic, S., </a:t>
            </a:r>
            <a:r>
              <a:rPr lang="en-US" sz="2400" b="0" i="0" dirty="0" err="1">
                <a:solidFill>
                  <a:srgbClr val="333333"/>
                </a:solidFill>
                <a:effectLst/>
              </a:rPr>
              <a:t>Mihaljevic</a:t>
            </a:r>
            <a:r>
              <a:rPr lang="en-US" sz="2400" b="0" i="0" dirty="0">
                <a:solidFill>
                  <a:srgbClr val="333333"/>
                </a:solidFill>
                <a:effectLst/>
              </a:rPr>
              <a:t>, O., </a:t>
            </a:r>
            <a:r>
              <a:rPr lang="en-US" sz="2400" b="0" i="0" dirty="0" err="1">
                <a:solidFill>
                  <a:srgbClr val="333333"/>
                </a:solidFill>
                <a:effectLst/>
              </a:rPr>
              <a:t>Majstorovic</a:t>
            </a:r>
            <a:r>
              <a:rPr lang="en-US" sz="2400" b="0" i="0" dirty="0">
                <a:solidFill>
                  <a:srgbClr val="333333"/>
                </a:solidFill>
                <a:effectLst/>
              </a:rPr>
              <a:t>, I. </a:t>
            </a:r>
            <a:r>
              <a:rPr lang="en-US" sz="2400" b="0" i="1" dirty="0">
                <a:solidFill>
                  <a:srgbClr val="333333"/>
                </a:solidFill>
                <a:effectLst/>
              </a:rPr>
              <a:t>et al.</a:t>
            </a:r>
            <a:r>
              <a:rPr lang="en-US" sz="2400" b="0" i="0" dirty="0">
                <a:solidFill>
                  <a:srgbClr val="333333"/>
                </a:solidFill>
                <a:effectLst/>
              </a:rPr>
              <a:t> Cytokine production in patients with papillary thyroid cancer and associated autoimmune Hashimoto thyroiditis. </a:t>
            </a:r>
            <a:r>
              <a:rPr lang="en-US" sz="2400" b="0" i="1" dirty="0">
                <a:solidFill>
                  <a:srgbClr val="333333"/>
                </a:solidFill>
                <a:effectLst/>
              </a:rPr>
              <a:t>Cancer Immunol </a:t>
            </a:r>
            <a:r>
              <a:rPr lang="en-US" sz="2400" b="0" i="1" dirty="0" err="1">
                <a:solidFill>
                  <a:srgbClr val="333333"/>
                </a:solidFill>
                <a:effectLst/>
              </a:rPr>
              <a:t>Immunother</a:t>
            </a:r>
            <a:r>
              <a:rPr lang="en-US" sz="2400" b="0" i="0" dirty="0">
                <a:solidFill>
                  <a:srgbClr val="333333"/>
                </a:solidFill>
                <a:effectLst/>
              </a:rPr>
              <a:t> </a:t>
            </a:r>
            <a:r>
              <a:rPr lang="en-US" sz="2400" b="1" i="0" dirty="0">
                <a:solidFill>
                  <a:srgbClr val="333333"/>
                </a:solidFill>
                <a:effectLst/>
              </a:rPr>
              <a:t>64</a:t>
            </a:r>
            <a:r>
              <a:rPr lang="en-US" sz="2400" b="0" i="0" dirty="0">
                <a:solidFill>
                  <a:srgbClr val="333333"/>
                </a:solidFill>
                <a:effectLst/>
              </a:rPr>
              <a:t>, 1011–1019 (2015). </a:t>
            </a:r>
            <a:r>
              <a:rPr lang="en-US" sz="2400" b="0" i="0" dirty="0">
                <a:solidFill>
                  <a:srgbClr val="333333"/>
                </a:solidFill>
                <a:effectLst/>
                <a:hlinkClick r:id="rId2"/>
              </a:rPr>
              <a:t>https://doi.org/10.1007/s00262-015-1705-5</a:t>
            </a:r>
            <a:endParaRPr lang="en-US" sz="2400" dirty="0">
              <a:solidFill>
                <a:srgbClr val="333333"/>
              </a:solidFill>
            </a:endParaRPr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>
                <a:solidFill>
                  <a:srgbClr val="33333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[6]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Tau G, Rothman P. Biologic functions of the IFN-gamma receptors. Allergy. 1999 Dec;54(12):1233-51.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10.1034/j.1398-9995.1999.00099.x. PMID: 10688427; PMCID: PMC4154595.</a:t>
            </a:r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[7]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Prete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GF,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Tiri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Mariotti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Pinchera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M, Rici M,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Romagnani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S. Enhanced production of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IFNγ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by thyroid-derived T cell clones from patients with Hashimoto's thyroiditis. Clin Exp Immunol. 1987;69:323–31. </a:t>
            </a:r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[8]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Jang DI, Lee AH, Shin HY, Song HR, Park JH, Kang TB, Lee SR, Yang SH. The Role of Tumor Necrosis Factor Alpha (TNF-α) in Autoimmune Disease and Current TNF-α Inhibitors in Therapeutics. Int J Mol Sci. 2021 Mar 8;22(5):2719.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10.3390/ijms22052719. PMID: 33800290; PMCID: PMC7962638.</a:t>
            </a:r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[9]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Díez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Juan J et al. “Serum concentrations of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tumour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necrosis factor-alpha (TNF-alpha) and soluble TNF-alpha receptor p55 in patients with hypothyroidism and hyperthyroidism before and after normalization of thyroid function.” Clinical endocrinology vol. 57,4 (2002): 515-21. doi:10.1046/j.1365-2265.2002.01629.x</a:t>
            </a:r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[10]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Kardalas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Maraka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Papagianni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Paltoglou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Siristatidis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Mastorakos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G. TGF-β Physiology as a Novel Therapeutic Target Regarding Autoimmune Thyroid Diseases: Where Do We Stand and What to Expect.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Medicina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(Kaunas). 2021 Jun 14;57(6):621.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10.3390/medicina57060621. PMID: 34198624; PMCID: PMC8232149.</a:t>
            </a:r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[11]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Stephen T. Smiley, Michael J.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Grusby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in Encyclopedia of Immunology (Second Edition), 1998</a:t>
            </a:r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[12]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Bossowski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A.,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Harasymczuk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J., Moniuszko, A. et al. Cytometric evaluation of intracellular IFN-γ and IL-4 levels in thyroid follicular cells from patients with autoimmune thyroid diseases. Thyroid Res 4, 13 (2011). </a:t>
            </a:r>
            <a:r>
              <a:rPr lang="en-US" sz="2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https://doi.org/10.1186/1756-6614-4-13</a:t>
            </a:r>
            <a:endParaRPr lang="en-US" sz="2400" dirty="0"/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/>
              <a:t>[13]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Rojas-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Zuleta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Wilmer Gerardo, and Elizabeth Sanchez. “IL-9: Function, Sources, and Detection.” Methods in molecular biology (Clifton, N.J.) vol. 1585 (2017): 21-35. doi:10.1007/978-1-4939-6877-0_2</a:t>
            </a:r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[14]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la Vega JR,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Vilaplana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JC, Biro A, Hammond L,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Bottazzo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GF,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Mirakian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R. IL-10 expression in thyroid glands: protective or harmful role against thyroid autoimmunity? Clin Exp Immunol. 1998 Jul;113(1):126-35.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10.1046/j.1365-2249.1998.00628.x. PMID: 9697995; PMCID: PMC1905025.</a:t>
            </a:r>
          </a:p>
          <a:p>
            <a:pPr marL="365760" indent="-457200">
              <a:lnSpc>
                <a:spcPct val="120000"/>
              </a:lnSpc>
              <a:spcBef>
                <a:spcPts val="600"/>
              </a:spcBef>
              <a:buNone/>
            </a:pP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03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Explosion: 8 Points 202">
            <a:extLst>
              <a:ext uri="{FF2B5EF4-FFF2-40B4-BE49-F238E27FC236}">
                <a16:creationId xmlns:a16="http://schemas.microsoft.com/office/drawing/2014/main" id="{2B92D027-9532-A202-E71B-CB1E3EE5EE28}"/>
              </a:ext>
            </a:extLst>
          </p:cNvPr>
          <p:cNvSpPr/>
          <p:nvPr/>
        </p:nvSpPr>
        <p:spPr>
          <a:xfrm>
            <a:off x="10004750" y="3141181"/>
            <a:ext cx="326144" cy="259166"/>
          </a:xfrm>
          <a:prstGeom prst="irregularSeal1">
            <a:avLst/>
          </a:prstGeom>
          <a:solidFill>
            <a:srgbClr val="F20000">
              <a:alpha val="20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43">
            <a:extLst>
              <a:ext uri="{FF2B5EF4-FFF2-40B4-BE49-F238E27FC236}">
                <a16:creationId xmlns:a16="http://schemas.microsoft.com/office/drawing/2014/main" id="{36A2EA56-E4F5-0180-5B5A-FA2C8A4E458D}"/>
              </a:ext>
            </a:extLst>
          </p:cNvPr>
          <p:cNvSpPr/>
          <p:nvPr/>
        </p:nvSpPr>
        <p:spPr>
          <a:xfrm rot="19242785" flipV="1">
            <a:off x="9460632" y="3367581"/>
            <a:ext cx="1129073" cy="481292"/>
          </a:xfrm>
          <a:custGeom>
            <a:avLst/>
            <a:gdLst>
              <a:gd name="connsiteX0" fmla="*/ 0 w 1305659"/>
              <a:gd name="connsiteY0" fmla="*/ 235000 h 469999"/>
              <a:gd name="connsiteX1" fmla="*/ 652830 w 1305659"/>
              <a:gd name="connsiteY1" fmla="*/ 0 h 469999"/>
              <a:gd name="connsiteX2" fmla="*/ 1305660 w 1305659"/>
              <a:gd name="connsiteY2" fmla="*/ 235000 h 469999"/>
              <a:gd name="connsiteX3" fmla="*/ 652830 w 1305659"/>
              <a:gd name="connsiteY3" fmla="*/ 470000 h 469999"/>
              <a:gd name="connsiteX4" fmla="*/ 0 w 1305659"/>
              <a:gd name="connsiteY4" fmla="*/ 235000 h 469999"/>
              <a:gd name="connsiteX0" fmla="*/ 0 w 1305660"/>
              <a:gd name="connsiteY0" fmla="*/ 235000 h 330042"/>
              <a:gd name="connsiteX1" fmla="*/ 652830 w 1305660"/>
              <a:gd name="connsiteY1" fmla="*/ 0 h 330042"/>
              <a:gd name="connsiteX2" fmla="*/ 1305660 w 1305660"/>
              <a:gd name="connsiteY2" fmla="*/ 235000 h 330042"/>
              <a:gd name="connsiteX3" fmla="*/ 652830 w 1305660"/>
              <a:gd name="connsiteY3" fmla="*/ 323950 h 330042"/>
              <a:gd name="connsiteX4" fmla="*/ 0 w 1305660"/>
              <a:gd name="connsiteY4" fmla="*/ 235000 h 330042"/>
              <a:gd name="connsiteX0" fmla="*/ 0 w 1305660"/>
              <a:gd name="connsiteY0" fmla="*/ 397170 h 413222"/>
              <a:gd name="connsiteX1" fmla="*/ 652830 w 1305660"/>
              <a:gd name="connsiteY1" fmla="*/ 3420 h 413222"/>
              <a:gd name="connsiteX2" fmla="*/ 1305660 w 1305660"/>
              <a:gd name="connsiteY2" fmla="*/ 238420 h 413222"/>
              <a:gd name="connsiteX3" fmla="*/ 652830 w 1305660"/>
              <a:gd name="connsiteY3" fmla="*/ 327370 h 413222"/>
              <a:gd name="connsiteX4" fmla="*/ 0 w 1305660"/>
              <a:gd name="connsiteY4" fmla="*/ 397170 h 413222"/>
              <a:gd name="connsiteX0" fmla="*/ 0 w 1286610"/>
              <a:gd name="connsiteY0" fmla="*/ 393764 h 426618"/>
              <a:gd name="connsiteX1" fmla="*/ 652830 w 1286610"/>
              <a:gd name="connsiteY1" fmla="*/ 14 h 426618"/>
              <a:gd name="connsiteX2" fmla="*/ 1286610 w 1286610"/>
              <a:gd name="connsiteY2" fmla="*/ 381064 h 426618"/>
              <a:gd name="connsiteX3" fmla="*/ 652830 w 1286610"/>
              <a:gd name="connsiteY3" fmla="*/ 323964 h 426618"/>
              <a:gd name="connsiteX4" fmla="*/ 0 w 1286610"/>
              <a:gd name="connsiteY4" fmla="*/ 393764 h 426618"/>
              <a:gd name="connsiteX0" fmla="*/ 6536 w 1293146"/>
              <a:gd name="connsiteY0" fmla="*/ 393764 h 465191"/>
              <a:gd name="connsiteX1" fmla="*/ 659366 w 1293146"/>
              <a:gd name="connsiteY1" fmla="*/ 14 h 465191"/>
              <a:gd name="connsiteX2" fmla="*/ 1293146 w 1293146"/>
              <a:gd name="connsiteY2" fmla="*/ 381064 h 465191"/>
              <a:gd name="connsiteX3" fmla="*/ 659366 w 1293146"/>
              <a:gd name="connsiteY3" fmla="*/ 323964 h 465191"/>
              <a:gd name="connsiteX4" fmla="*/ 6536 w 1293146"/>
              <a:gd name="connsiteY4" fmla="*/ 393764 h 465191"/>
              <a:gd name="connsiteX0" fmla="*/ 6536 w 1355977"/>
              <a:gd name="connsiteY0" fmla="*/ 393767 h 465194"/>
              <a:gd name="connsiteX1" fmla="*/ 659366 w 1355977"/>
              <a:gd name="connsiteY1" fmla="*/ 17 h 465194"/>
              <a:gd name="connsiteX2" fmla="*/ 1293146 w 1355977"/>
              <a:gd name="connsiteY2" fmla="*/ 381067 h 465194"/>
              <a:gd name="connsiteX3" fmla="*/ 659366 w 1355977"/>
              <a:gd name="connsiteY3" fmla="*/ 323967 h 465194"/>
              <a:gd name="connsiteX4" fmla="*/ 6536 w 1355977"/>
              <a:gd name="connsiteY4" fmla="*/ 393767 h 465194"/>
              <a:gd name="connsiteX0" fmla="*/ 6536 w 1355977"/>
              <a:gd name="connsiteY0" fmla="*/ 393774 h 465201"/>
              <a:gd name="connsiteX1" fmla="*/ 659366 w 1355977"/>
              <a:gd name="connsiteY1" fmla="*/ 24 h 465201"/>
              <a:gd name="connsiteX2" fmla="*/ 1293146 w 1355977"/>
              <a:gd name="connsiteY2" fmla="*/ 381074 h 465201"/>
              <a:gd name="connsiteX3" fmla="*/ 659366 w 1355977"/>
              <a:gd name="connsiteY3" fmla="*/ 323974 h 465201"/>
              <a:gd name="connsiteX4" fmla="*/ 6536 w 1355977"/>
              <a:gd name="connsiteY4" fmla="*/ 393774 h 465201"/>
              <a:gd name="connsiteX0" fmla="*/ 8591 w 1368453"/>
              <a:gd name="connsiteY0" fmla="*/ 394783 h 466210"/>
              <a:gd name="connsiteX1" fmla="*/ 661421 w 1368453"/>
              <a:gd name="connsiteY1" fmla="*/ 1033 h 466210"/>
              <a:gd name="connsiteX2" fmla="*/ 1295201 w 1368453"/>
              <a:gd name="connsiteY2" fmla="*/ 382083 h 466210"/>
              <a:gd name="connsiteX3" fmla="*/ 661421 w 1368453"/>
              <a:gd name="connsiteY3" fmla="*/ 324983 h 466210"/>
              <a:gd name="connsiteX4" fmla="*/ 8591 w 1368453"/>
              <a:gd name="connsiteY4" fmla="*/ 394783 h 466210"/>
              <a:gd name="connsiteX0" fmla="*/ 8591 w 1368453"/>
              <a:gd name="connsiteY0" fmla="*/ 394783 h 466210"/>
              <a:gd name="connsiteX1" fmla="*/ 661421 w 1368453"/>
              <a:gd name="connsiteY1" fmla="*/ 1033 h 466210"/>
              <a:gd name="connsiteX2" fmla="*/ 1295201 w 1368453"/>
              <a:gd name="connsiteY2" fmla="*/ 382083 h 466210"/>
              <a:gd name="connsiteX3" fmla="*/ 661421 w 1368453"/>
              <a:gd name="connsiteY3" fmla="*/ 324983 h 466210"/>
              <a:gd name="connsiteX4" fmla="*/ 8591 w 1368453"/>
              <a:gd name="connsiteY4" fmla="*/ 394783 h 466210"/>
              <a:gd name="connsiteX0" fmla="*/ 8591 w 1306494"/>
              <a:gd name="connsiteY0" fmla="*/ 394234 h 465250"/>
              <a:gd name="connsiteX1" fmla="*/ 661421 w 1306494"/>
              <a:gd name="connsiteY1" fmla="*/ 484 h 465250"/>
              <a:gd name="connsiteX2" fmla="*/ 1295201 w 1306494"/>
              <a:gd name="connsiteY2" fmla="*/ 381534 h 465250"/>
              <a:gd name="connsiteX3" fmla="*/ 1023035 w 1306494"/>
              <a:gd name="connsiteY3" fmla="*/ 397055 h 465250"/>
              <a:gd name="connsiteX4" fmla="*/ 661421 w 1306494"/>
              <a:gd name="connsiteY4" fmla="*/ 324434 h 465250"/>
              <a:gd name="connsiteX5" fmla="*/ 8591 w 1306494"/>
              <a:gd name="connsiteY5" fmla="*/ 394234 h 465250"/>
              <a:gd name="connsiteX0" fmla="*/ 8591 w 1305330"/>
              <a:gd name="connsiteY0" fmla="*/ 394234 h 467510"/>
              <a:gd name="connsiteX1" fmla="*/ 661421 w 1305330"/>
              <a:gd name="connsiteY1" fmla="*/ 484 h 467510"/>
              <a:gd name="connsiteX2" fmla="*/ 1295201 w 1305330"/>
              <a:gd name="connsiteY2" fmla="*/ 381534 h 467510"/>
              <a:gd name="connsiteX3" fmla="*/ 1023035 w 1305330"/>
              <a:gd name="connsiteY3" fmla="*/ 397055 h 467510"/>
              <a:gd name="connsiteX4" fmla="*/ 918402 w 1305330"/>
              <a:gd name="connsiteY4" fmla="*/ 313506 h 467510"/>
              <a:gd name="connsiteX5" fmla="*/ 661421 w 1305330"/>
              <a:gd name="connsiteY5" fmla="*/ 324434 h 467510"/>
              <a:gd name="connsiteX6" fmla="*/ 8591 w 1305330"/>
              <a:gd name="connsiteY6" fmla="*/ 394234 h 467510"/>
              <a:gd name="connsiteX0" fmla="*/ 8591 w 1305890"/>
              <a:gd name="connsiteY0" fmla="*/ 394234 h 467510"/>
              <a:gd name="connsiteX1" fmla="*/ 661421 w 1305890"/>
              <a:gd name="connsiteY1" fmla="*/ 484 h 467510"/>
              <a:gd name="connsiteX2" fmla="*/ 1295201 w 1305890"/>
              <a:gd name="connsiteY2" fmla="*/ 381534 h 467510"/>
              <a:gd name="connsiteX3" fmla="*/ 1039578 w 1305890"/>
              <a:gd name="connsiteY3" fmla="*/ 330069 h 467510"/>
              <a:gd name="connsiteX4" fmla="*/ 918402 w 1305890"/>
              <a:gd name="connsiteY4" fmla="*/ 313506 h 467510"/>
              <a:gd name="connsiteX5" fmla="*/ 661421 w 1305890"/>
              <a:gd name="connsiteY5" fmla="*/ 324434 h 467510"/>
              <a:gd name="connsiteX6" fmla="*/ 8591 w 1305890"/>
              <a:gd name="connsiteY6" fmla="*/ 394234 h 467510"/>
              <a:gd name="connsiteX0" fmla="*/ 8591 w 1305890"/>
              <a:gd name="connsiteY0" fmla="*/ 394234 h 465521"/>
              <a:gd name="connsiteX1" fmla="*/ 661421 w 1305890"/>
              <a:gd name="connsiteY1" fmla="*/ 484 h 465521"/>
              <a:gd name="connsiteX2" fmla="*/ 1295201 w 1305890"/>
              <a:gd name="connsiteY2" fmla="*/ 381534 h 465521"/>
              <a:gd name="connsiteX3" fmla="*/ 1039578 w 1305890"/>
              <a:gd name="connsiteY3" fmla="*/ 330069 h 465521"/>
              <a:gd name="connsiteX4" fmla="*/ 904644 w 1305890"/>
              <a:gd name="connsiteY4" fmla="*/ 386814 h 465521"/>
              <a:gd name="connsiteX5" fmla="*/ 661421 w 1305890"/>
              <a:gd name="connsiteY5" fmla="*/ 324434 h 465521"/>
              <a:gd name="connsiteX6" fmla="*/ 8591 w 1305890"/>
              <a:gd name="connsiteY6" fmla="*/ 394234 h 465521"/>
              <a:gd name="connsiteX0" fmla="*/ 8591 w 1306453"/>
              <a:gd name="connsiteY0" fmla="*/ 394234 h 465521"/>
              <a:gd name="connsiteX1" fmla="*/ 661421 w 1306453"/>
              <a:gd name="connsiteY1" fmla="*/ 484 h 465521"/>
              <a:gd name="connsiteX2" fmla="*/ 1295201 w 1306453"/>
              <a:gd name="connsiteY2" fmla="*/ 381534 h 465521"/>
              <a:gd name="connsiteX3" fmla="*/ 1054546 w 1306453"/>
              <a:gd name="connsiteY3" fmla="*/ 383057 h 465521"/>
              <a:gd name="connsiteX4" fmla="*/ 904644 w 1306453"/>
              <a:gd name="connsiteY4" fmla="*/ 386814 h 465521"/>
              <a:gd name="connsiteX5" fmla="*/ 661421 w 1306453"/>
              <a:gd name="connsiteY5" fmla="*/ 324434 h 465521"/>
              <a:gd name="connsiteX6" fmla="*/ 8591 w 1306453"/>
              <a:gd name="connsiteY6" fmla="*/ 394234 h 465521"/>
              <a:gd name="connsiteX0" fmla="*/ 8591 w 1306451"/>
              <a:gd name="connsiteY0" fmla="*/ 394234 h 465521"/>
              <a:gd name="connsiteX1" fmla="*/ 661421 w 1306451"/>
              <a:gd name="connsiteY1" fmla="*/ 484 h 465521"/>
              <a:gd name="connsiteX2" fmla="*/ 1295201 w 1306451"/>
              <a:gd name="connsiteY2" fmla="*/ 381534 h 465521"/>
              <a:gd name="connsiteX3" fmla="*/ 1054546 w 1306451"/>
              <a:gd name="connsiteY3" fmla="*/ 383057 h 465521"/>
              <a:gd name="connsiteX4" fmla="*/ 904644 w 1306451"/>
              <a:gd name="connsiteY4" fmla="*/ 386814 h 465521"/>
              <a:gd name="connsiteX5" fmla="*/ 661421 w 1306451"/>
              <a:gd name="connsiteY5" fmla="*/ 324434 h 465521"/>
              <a:gd name="connsiteX6" fmla="*/ 8591 w 1306451"/>
              <a:gd name="connsiteY6" fmla="*/ 394234 h 465521"/>
              <a:gd name="connsiteX0" fmla="*/ 6519 w 1295866"/>
              <a:gd name="connsiteY0" fmla="*/ 394623 h 465910"/>
              <a:gd name="connsiteX1" fmla="*/ 659349 w 1295866"/>
              <a:gd name="connsiteY1" fmla="*/ 873 h 465910"/>
              <a:gd name="connsiteX2" fmla="*/ 1284253 w 1295866"/>
              <a:gd name="connsiteY2" fmla="*/ 291453 h 465910"/>
              <a:gd name="connsiteX3" fmla="*/ 1052474 w 1295866"/>
              <a:gd name="connsiteY3" fmla="*/ 383446 h 465910"/>
              <a:gd name="connsiteX4" fmla="*/ 902572 w 1295866"/>
              <a:gd name="connsiteY4" fmla="*/ 387203 h 465910"/>
              <a:gd name="connsiteX5" fmla="*/ 659349 w 1295866"/>
              <a:gd name="connsiteY5" fmla="*/ 324823 h 465910"/>
              <a:gd name="connsiteX6" fmla="*/ 6519 w 1295866"/>
              <a:gd name="connsiteY6" fmla="*/ 394623 h 465910"/>
              <a:gd name="connsiteX0" fmla="*/ 6519 w 1284253"/>
              <a:gd name="connsiteY0" fmla="*/ 394624 h 465911"/>
              <a:gd name="connsiteX1" fmla="*/ 659349 w 1284253"/>
              <a:gd name="connsiteY1" fmla="*/ 874 h 465911"/>
              <a:gd name="connsiteX2" fmla="*/ 1284253 w 1284253"/>
              <a:gd name="connsiteY2" fmla="*/ 291454 h 465911"/>
              <a:gd name="connsiteX3" fmla="*/ 1052474 w 1284253"/>
              <a:gd name="connsiteY3" fmla="*/ 383447 h 465911"/>
              <a:gd name="connsiteX4" fmla="*/ 902572 w 1284253"/>
              <a:gd name="connsiteY4" fmla="*/ 387204 h 465911"/>
              <a:gd name="connsiteX5" fmla="*/ 659349 w 1284253"/>
              <a:gd name="connsiteY5" fmla="*/ 324824 h 465911"/>
              <a:gd name="connsiteX6" fmla="*/ 6519 w 1284253"/>
              <a:gd name="connsiteY6" fmla="*/ 394624 h 465911"/>
              <a:gd name="connsiteX0" fmla="*/ 6519 w 1286055"/>
              <a:gd name="connsiteY0" fmla="*/ 394896 h 466183"/>
              <a:gd name="connsiteX1" fmla="*/ 659349 w 1286055"/>
              <a:gd name="connsiteY1" fmla="*/ 1146 h 466183"/>
              <a:gd name="connsiteX2" fmla="*/ 1284253 w 1286055"/>
              <a:gd name="connsiteY2" fmla="*/ 291726 h 466183"/>
              <a:gd name="connsiteX3" fmla="*/ 1052474 w 1286055"/>
              <a:gd name="connsiteY3" fmla="*/ 383719 h 466183"/>
              <a:gd name="connsiteX4" fmla="*/ 902572 w 1286055"/>
              <a:gd name="connsiteY4" fmla="*/ 387476 h 466183"/>
              <a:gd name="connsiteX5" fmla="*/ 659349 w 1286055"/>
              <a:gd name="connsiteY5" fmla="*/ 325096 h 466183"/>
              <a:gd name="connsiteX6" fmla="*/ 6519 w 1286055"/>
              <a:gd name="connsiteY6" fmla="*/ 394896 h 466183"/>
              <a:gd name="connsiteX0" fmla="*/ 6519 w 1286055"/>
              <a:gd name="connsiteY0" fmla="*/ 394896 h 466183"/>
              <a:gd name="connsiteX1" fmla="*/ 659349 w 1286055"/>
              <a:gd name="connsiteY1" fmla="*/ 1146 h 466183"/>
              <a:gd name="connsiteX2" fmla="*/ 1284253 w 1286055"/>
              <a:gd name="connsiteY2" fmla="*/ 291726 h 466183"/>
              <a:gd name="connsiteX3" fmla="*/ 1052474 w 1286055"/>
              <a:gd name="connsiteY3" fmla="*/ 383719 h 466183"/>
              <a:gd name="connsiteX4" fmla="*/ 902572 w 1286055"/>
              <a:gd name="connsiteY4" fmla="*/ 387476 h 466183"/>
              <a:gd name="connsiteX5" fmla="*/ 659349 w 1286055"/>
              <a:gd name="connsiteY5" fmla="*/ 325096 h 466183"/>
              <a:gd name="connsiteX6" fmla="*/ 6519 w 1286055"/>
              <a:gd name="connsiteY6" fmla="*/ 394896 h 466183"/>
              <a:gd name="connsiteX0" fmla="*/ 6519 w 1286055"/>
              <a:gd name="connsiteY0" fmla="*/ 394896 h 466183"/>
              <a:gd name="connsiteX1" fmla="*/ 659349 w 1286055"/>
              <a:gd name="connsiteY1" fmla="*/ 1146 h 466183"/>
              <a:gd name="connsiteX2" fmla="*/ 1284253 w 1286055"/>
              <a:gd name="connsiteY2" fmla="*/ 291726 h 466183"/>
              <a:gd name="connsiteX3" fmla="*/ 1052474 w 1286055"/>
              <a:gd name="connsiteY3" fmla="*/ 383719 h 466183"/>
              <a:gd name="connsiteX4" fmla="*/ 902572 w 1286055"/>
              <a:gd name="connsiteY4" fmla="*/ 387476 h 466183"/>
              <a:gd name="connsiteX5" fmla="*/ 659349 w 1286055"/>
              <a:gd name="connsiteY5" fmla="*/ 325096 h 466183"/>
              <a:gd name="connsiteX6" fmla="*/ 6519 w 1286055"/>
              <a:gd name="connsiteY6" fmla="*/ 394896 h 466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6055" h="466183">
                <a:moveTo>
                  <a:pt x="6519" y="394896"/>
                </a:moveTo>
                <a:cubicBezTo>
                  <a:pt x="-63331" y="201204"/>
                  <a:pt x="446393" y="18341"/>
                  <a:pt x="659349" y="1146"/>
                </a:cubicBezTo>
                <a:cubicBezTo>
                  <a:pt x="872305" y="-16049"/>
                  <a:pt x="1317891" y="163817"/>
                  <a:pt x="1284253" y="291726"/>
                </a:cubicBezTo>
                <a:cubicBezTo>
                  <a:pt x="1268030" y="390736"/>
                  <a:pt x="1198701" y="395936"/>
                  <a:pt x="1052474" y="383719"/>
                </a:cubicBezTo>
                <a:cubicBezTo>
                  <a:pt x="972588" y="238883"/>
                  <a:pt x="962841" y="399580"/>
                  <a:pt x="902572" y="387476"/>
                </a:cubicBezTo>
                <a:cubicBezTo>
                  <a:pt x="808352" y="410445"/>
                  <a:pt x="808691" y="323859"/>
                  <a:pt x="659349" y="325096"/>
                </a:cubicBezTo>
                <a:cubicBezTo>
                  <a:pt x="510007" y="326333"/>
                  <a:pt x="76369" y="588588"/>
                  <a:pt x="6519" y="3948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" name="Picture 12">
            <a:extLst>
              <a:ext uri="{FF2B5EF4-FFF2-40B4-BE49-F238E27FC236}">
                <a16:creationId xmlns:a16="http://schemas.microsoft.com/office/drawing/2014/main" id="{51FE4CDA-3C51-FC90-90D8-961D1D3BC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4271" y="8995077"/>
            <a:ext cx="584000" cy="84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25167F99-CDE4-34AA-C0F8-849F9393E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4301" y="427297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D754F640-8AFB-44A5-DEDD-3FD470A5A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6883">
            <a:off x="14984055" y="5389592"/>
            <a:ext cx="704710" cy="855003"/>
          </a:xfrm>
          <a:prstGeom prst="rect">
            <a:avLst/>
          </a:prstGeom>
        </p:spPr>
      </p:pic>
      <p:pic>
        <p:nvPicPr>
          <p:cNvPr id="105" name="Picture 2">
            <a:extLst>
              <a:ext uri="{FF2B5EF4-FFF2-40B4-BE49-F238E27FC236}">
                <a16:creationId xmlns:a16="http://schemas.microsoft.com/office/drawing/2014/main" id="{59518C77-6F10-50CD-8304-C9F373BDA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87724" y="8091134"/>
            <a:ext cx="1333105" cy="9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4" descr="brain stem Icon - Free PNG &amp; SVG 716581 - Noun Project">
            <a:extLst>
              <a:ext uri="{FF2B5EF4-FFF2-40B4-BE49-F238E27FC236}">
                <a16:creationId xmlns:a16="http://schemas.microsoft.com/office/drawing/2014/main" id="{E7AA0FD2-F0A5-1912-1B1C-2C32AC142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3225" y="2196939"/>
            <a:ext cx="2039029" cy="203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8F2E2284-90E7-275E-2DF9-887AAB9F2BED}"/>
              </a:ext>
            </a:extLst>
          </p:cNvPr>
          <p:cNvCxnSpPr>
            <a:cxnSpLocks/>
          </p:cNvCxnSpPr>
          <p:nvPr/>
        </p:nvCxnSpPr>
        <p:spPr>
          <a:xfrm>
            <a:off x="8704552" y="5467897"/>
            <a:ext cx="2900713" cy="190985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ADB2226F-2A9F-118E-9A6F-FDB5CD5F7D3F}"/>
              </a:ext>
            </a:extLst>
          </p:cNvPr>
          <p:cNvCxnSpPr>
            <a:cxnSpLocks/>
          </p:cNvCxnSpPr>
          <p:nvPr/>
        </p:nvCxnSpPr>
        <p:spPr>
          <a:xfrm>
            <a:off x="8657462" y="5617509"/>
            <a:ext cx="2901358" cy="1966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87AF5225-C9D0-DCFF-735F-1668674A1A00}"/>
              </a:ext>
            </a:extLst>
          </p:cNvPr>
          <p:cNvSpPr txBox="1"/>
          <p:nvPr/>
        </p:nvSpPr>
        <p:spPr>
          <a:xfrm>
            <a:off x="9990292" y="6683759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712D2F8-27A1-F1DD-4BD8-30A515F1BB9D}"/>
              </a:ext>
            </a:extLst>
          </p:cNvPr>
          <p:cNvSpPr txBox="1"/>
          <p:nvPr/>
        </p:nvSpPr>
        <p:spPr>
          <a:xfrm>
            <a:off x="10299013" y="6206479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E1C23F98-B85D-2F1B-01A6-C6ACE056C8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74863" y="4565016"/>
            <a:ext cx="2834743" cy="3663830"/>
          </a:xfrm>
          <a:prstGeom prst="rect">
            <a:avLst/>
          </a:prstGeom>
        </p:spPr>
      </p:pic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E0C825B8-D586-C74B-2067-F249ACC4DB5F}"/>
              </a:ext>
            </a:extLst>
          </p:cNvPr>
          <p:cNvCxnSpPr>
            <a:cxnSpLocks/>
            <a:endCxn id="103" idx="3"/>
          </p:cNvCxnSpPr>
          <p:nvPr/>
        </p:nvCxnSpPr>
        <p:spPr>
          <a:xfrm flipH="1" flipV="1">
            <a:off x="8649301" y="5225477"/>
            <a:ext cx="2886534" cy="354056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98482849-4BFE-C572-6FDD-4E50E7C12042}"/>
              </a:ext>
            </a:extLst>
          </p:cNvPr>
          <p:cNvSpPr txBox="1"/>
          <p:nvPr/>
        </p:nvSpPr>
        <p:spPr>
          <a:xfrm>
            <a:off x="10372319" y="5083920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E185E6A9-C3FB-ED58-A2A3-863F1F7CE9D8}"/>
              </a:ext>
            </a:extLst>
          </p:cNvPr>
          <p:cNvCxnSpPr>
            <a:cxnSpLocks/>
          </p:cNvCxnSpPr>
          <p:nvPr/>
        </p:nvCxnSpPr>
        <p:spPr>
          <a:xfrm>
            <a:off x="11826844" y="4060874"/>
            <a:ext cx="0" cy="931885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8" name="Picture 10" descr="Thyrotropin-releasing hormone - Wikipedia">
            <a:extLst>
              <a:ext uri="{FF2B5EF4-FFF2-40B4-BE49-F238E27FC236}">
                <a16:creationId xmlns:a16="http://schemas.microsoft.com/office/drawing/2014/main" id="{B98A5BB2-0E7E-ECB3-CFBB-9A5D36C3D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379" y="4286674"/>
            <a:ext cx="452390" cy="480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370B6FED-58AF-4A92-72FC-89F86132EF5B}"/>
              </a:ext>
            </a:extLst>
          </p:cNvPr>
          <p:cNvCxnSpPr>
            <a:cxnSpLocks/>
          </p:cNvCxnSpPr>
          <p:nvPr/>
        </p:nvCxnSpPr>
        <p:spPr>
          <a:xfrm flipV="1">
            <a:off x="12240819" y="4018251"/>
            <a:ext cx="0" cy="1017130"/>
          </a:xfrm>
          <a:prstGeom prst="straightConnector1">
            <a:avLst/>
          </a:prstGeom>
          <a:ln w="22225">
            <a:prstDash val="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0DB8B242-33A7-38CB-1EAD-CBEB1F7C1D66}"/>
              </a:ext>
            </a:extLst>
          </p:cNvPr>
          <p:cNvCxnSpPr>
            <a:cxnSpLocks/>
          </p:cNvCxnSpPr>
          <p:nvPr/>
        </p:nvCxnSpPr>
        <p:spPr>
          <a:xfrm flipV="1">
            <a:off x="12389899" y="4018251"/>
            <a:ext cx="0" cy="101713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15058236-EDD8-69AA-73C2-C90DC2F98F20}"/>
              </a:ext>
            </a:extLst>
          </p:cNvPr>
          <p:cNvSpPr txBox="1"/>
          <p:nvPr/>
        </p:nvSpPr>
        <p:spPr>
          <a:xfrm>
            <a:off x="12352439" y="4071374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E222ADF-6286-EC9F-4167-0F68AA5BA011}"/>
              </a:ext>
            </a:extLst>
          </p:cNvPr>
          <p:cNvSpPr txBox="1"/>
          <p:nvPr/>
        </p:nvSpPr>
        <p:spPr>
          <a:xfrm>
            <a:off x="11874487" y="4071370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50E8A35-9B2A-5C47-9348-FCD8B744B164}"/>
              </a:ext>
            </a:extLst>
          </p:cNvPr>
          <p:cNvSpPr txBox="1"/>
          <p:nvPr/>
        </p:nvSpPr>
        <p:spPr>
          <a:xfrm>
            <a:off x="11226314" y="4733476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sp>
        <p:nvSpPr>
          <p:cNvPr id="124" name="Arc 123">
            <a:extLst>
              <a:ext uri="{FF2B5EF4-FFF2-40B4-BE49-F238E27FC236}">
                <a16:creationId xmlns:a16="http://schemas.microsoft.com/office/drawing/2014/main" id="{D4769ADB-F507-51BA-6B2D-80D7EE318422}"/>
              </a:ext>
            </a:extLst>
          </p:cNvPr>
          <p:cNvSpPr/>
          <p:nvPr/>
        </p:nvSpPr>
        <p:spPr>
          <a:xfrm rot="11782933">
            <a:off x="11979827" y="3019558"/>
            <a:ext cx="461600" cy="460559"/>
          </a:xfrm>
          <a:prstGeom prst="arc">
            <a:avLst>
              <a:gd name="adj1" fmla="val 16200000"/>
              <a:gd name="adj2" fmla="val 10048830"/>
            </a:avLst>
          </a:prstGeom>
          <a:ln w="15875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58F6170-E10C-BCA4-02DE-729F45A94E88}"/>
              </a:ext>
            </a:extLst>
          </p:cNvPr>
          <p:cNvSpPr txBox="1"/>
          <p:nvPr/>
        </p:nvSpPr>
        <p:spPr>
          <a:xfrm>
            <a:off x="11492190" y="2916990"/>
            <a:ext cx="645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TRH</a:t>
            </a:r>
          </a:p>
        </p:txBody>
      </p:sp>
      <p:sp>
        <p:nvSpPr>
          <p:cNvPr id="126" name="Arc 125">
            <a:extLst>
              <a:ext uri="{FF2B5EF4-FFF2-40B4-BE49-F238E27FC236}">
                <a16:creationId xmlns:a16="http://schemas.microsoft.com/office/drawing/2014/main" id="{32B63F09-B5A6-24E7-D362-A5BFE2F9DCC7}"/>
              </a:ext>
            </a:extLst>
          </p:cNvPr>
          <p:cNvSpPr/>
          <p:nvPr/>
        </p:nvSpPr>
        <p:spPr>
          <a:xfrm rot="18817741">
            <a:off x="12918429" y="2484331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158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1C0BEEAC-295E-5743-53E8-994BE22C0EA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2382" y="2660824"/>
            <a:ext cx="731775" cy="458045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B1FC8150-33FC-D610-E7AB-69997A9B2955}"/>
              </a:ext>
            </a:extLst>
          </p:cNvPr>
          <p:cNvSpPr txBox="1"/>
          <p:nvPr/>
        </p:nvSpPr>
        <p:spPr>
          <a:xfrm>
            <a:off x="13033379" y="3088020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AFDF658-E828-1B87-477E-BC43F4FC67A9}"/>
              </a:ext>
            </a:extLst>
          </p:cNvPr>
          <p:cNvSpPr txBox="1"/>
          <p:nvPr/>
        </p:nvSpPr>
        <p:spPr>
          <a:xfrm>
            <a:off x="13311917" y="3553585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8B9EA84-EB8F-43D7-5A04-D43735AD0379}"/>
              </a:ext>
            </a:extLst>
          </p:cNvPr>
          <p:cNvSpPr txBox="1"/>
          <p:nvPr/>
        </p:nvSpPr>
        <p:spPr>
          <a:xfrm>
            <a:off x="13270517" y="2146285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1" name="Arc 130">
            <a:extLst>
              <a:ext uri="{FF2B5EF4-FFF2-40B4-BE49-F238E27FC236}">
                <a16:creationId xmlns:a16="http://schemas.microsoft.com/office/drawing/2014/main" id="{53CA30ED-21C6-1A03-9BA7-43A987DE31E4}"/>
              </a:ext>
            </a:extLst>
          </p:cNvPr>
          <p:cNvSpPr/>
          <p:nvPr/>
        </p:nvSpPr>
        <p:spPr>
          <a:xfrm rot="18817741">
            <a:off x="15575157" y="5040916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6350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EB6D6AC5-38D6-28E6-A8DD-2565E2F863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9110" y="5217409"/>
            <a:ext cx="731775" cy="458045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4063258B-4CB0-BD13-8980-C4636CC6344B}"/>
              </a:ext>
            </a:extLst>
          </p:cNvPr>
          <p:cNvSpPr txBox="1"/>
          <p:nvPr/>
        </p:nvSpPr>
        <p:spPr>
          <a:xfrm>
            <a:off x="15690107" y="5644605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CB4B613-9B01-9A8B-3E80-C6FE606D7D51}"/>
              </a:ext>
            </a:extLst>
          </p:cNvPr>
          <p:cNvSpPr txBox="1"/>
          <p:nvPr/>
        </p:nvSpPr>
        <p:spPr>
          <a:xfrm>
            <a:off x="15968645" y="6110170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5E49A26-5841-8DA2-CC3B-FFDB5B7CD5D9}"/>
              </a:ext>
            </a:extLst>
          </p:cNvPr>
          <p:cNvSpPr txBox="1"/>
          <p:nvPr/>
        </p:nvSpPr>
        <p:spPr>
          <a:xfrm>
            <a:off x="15927245" y="4702865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6" name="Arc 135">
            <a:extLst>
              <a:ext uri="{FF2B5EF4-FFF2-40B4-BE49-F238E27FC236}">
                <a16:creationId xmlns:a16="http://schemas.microsoft.com/office/drawing/2014/main" id="{84341923-0FEC-596D-C55B-414D497AABEA}"/>
              </a:ext>
            </a:extLst>
          </p:cNvPr>
          <p:cNvSpPr/>
          <p:nvPr/>
        </p:nvSpPr>
        <p:spPr>
          <a:xfrm rot="18817741">
            <a:off x="15544986" y="8360539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285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F1FD8C7F-CC42-9B55-C601-36996407E06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8939" y="8537032"/>
            <a:ext cx="731775" cy="458045"/>
          </a:xfrm>
          <a:prstGeom prst="rect">
            <a:avLst/>
          </a:prstGeom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34622D98-941A-8502-BA36-5BA614BB37CB}"/>
              </a:ext>
            </a:extLst>
          </p:cNvPr>
          <p:cNvSpPr txBox="1"/>
          <p:nvPr/>
        </p:nvSpPr>
        <p:spPr>
          <a:xfrm>
            <a:off x="15659936" y="8964228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98B2512-FDB9-C6AE-54A8-4897C5CD32E0}"/>
              </a:ext>
            </a:extLst>
          </p:cNvPr>
          <p:cNvSpPr txBox="1"/>
          <p:nvPr/>
        </p:nvSpPr>
        <p:spPr>
          <a:xfrm>
            <a:off x="15938469" y="9429793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CAD954D-FE6D-DDB1-92EA-0D194EE3DD23}"/>
              </a:ext>
            </a:extLst>
          </p:cNvPr>
          <p:cNvSpPr txBox="1"/>
          <p:nvPr/>
        </p:nvSpPr>
        <p:spPr>
          <a:xfrm>
            <a:off x="15897069" y="8022493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FA8079C6-0ABB-E41F-DDBB-0129C0830E2D}"/>
              </a:ext>
            </a:extLst>
          </p:cNvPr>
          <p:cNvCxnSpPr>
            <a:cxnSpLocks/>
          </p:cNvCxnSpPr>
          <p:nvPr/>
        </p:nvCxnSpPr>
        <p:spPr>
          <a:xfrm>
            <a:off x="12500784" y="7847324"/>
            <a:ext cx="961095" cy="561183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12B53F9E-F4DE-0326-5B33-3F22EC41A1DB}"/>
              </a:ext>
            </a:extLst>
          </p:cNvPr>
          <p:cNvCxnSpPr>
            <a:cxnSpLocks/>
          </p:cNvCxnSpPr>
          <p:nvPr/>
        </p:nvCxnSpPr>
        <p:spPr>
          <a:xfrm>
            <a:off x="12453697" y="7996931"/>
            <a:ext cx="847532" cy="507965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D5FCEC52-2347-7CFC-647A-39B897FBA135}"/>
              </a:ext>
            </a:extLst>
          </p:cNvPr>
          <p:cNvSpPr txBox="1"/>
          <p:nvPr/>
        </p:nvSpPr>
        <p:spPr>
          <a:xfrm>
            <a:off x="12450107" y="8248706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06905D5A-601B-FB50-226E-ADB98B551DDC}"/>
              </a:ext>
            </a:extLst>
          </p:cNvPr>
          <p:cNvSpPr txBox="1"/>
          <p:nvPr/>
        </p:nvSpPr>
        <p:spPr>
          <a:xfrm>
            <a:off x="12877463" y="7677049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BFF7C0-0483-8824-136C-E2153182CD7C}"/>
              </a:ext>
            </a:extLst>
          </p:cNvPr>
          <p:cNvCxnSpPr>
            <a:cxnSpLocks/>
          </p:cNvCxnSpPr>
          <p:nvPr/>
        </p:nvCxnSpPr>
        <p:spPr>
          <a:xfrm flipV="1">
            <a:off x="12463638" y="6015427"/>
            <a:ext cx="1831362" cy="951593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A7421B69-6A37-282B-3D83-3071AD12BBCB}"/>
              </a:ext>
            </a:extLst>
          </p:cNvPr>
          <p:cNvCxnSpPr>
            <a:cxnSpLocks/>
          </p:cNvCxnSpPr>
          <p:nvPr/>
        </p:nvCxnSpPr>
        <p:spPr>
          <a:xfrm flipV="1">
            <a:off x="12497006" y="6260236"/>
            <a:ext cx="1856718" cy="962043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1341B5B5-380E-9EF1-E958-37298EC57435}"/>
              </a:ext>
            </a:extLst>
          </p:cNvPr>
          <p:cNvSpPr txBox="1"/>
          <p:nvPr/>
        </p:nvSpPr>
        <p:spPr>
          <a:xfrm>
            <a:off x="13355583" y="6775738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BA9AFE2E-45A9-81ED-F77F-5FECD56CF769}"/>
              </a:ext>
            </a:extLst>
          </p:cNvPr>
          <p:cNvSpPr txBox="1"/>
          <p:nvPr/>
        </p:nvSpPr>
        <p:spPr>
          <a:xfrm>
            <a:off x="13230186" y="6075570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49" name="Picture 2">
            <a:extLst>
              <a:ext uri="{FF2B5EF4-FFF2-40B4-BE49-F238E27FC236}">
                <a16:creationId xmlns:a16="http://schemas.microsoft.com/office/drawing/2014/main" id="{BA2900DF-E269-A838-B028-146C91E6A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9263" y="7256236"/>
            <a:ext cx="1521100" cy="14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4" name="Oval 153">
            <a:extLst>
              <a:ext uri="{FF2B5EF4-FFF2-40B4-BE49-F238E27FC236}">
                <a16:creationId xmlns:a16="http://schemas.microsoft.com/office/drawing/2014/main" id="{44528544-7318-EEC5-EA29-DF9839D731B2}"/>
              </a:ext>
            </a:extLst>
          </p:cNvPr>
          <p:cNvSpPr/>
          <p:nvPr/>
        </p:nvSpPr>
        <p:spPr>
          <a:xfrm>
            <a:off x="4072669" y="7515693"/>
            <a:ext cx="2106172" cy="175226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070DD68E-18A9-1756-59BB-FE76527429A9}"/>
              </a:ext>
            </a:extLst>
          </p:cNvPr>
          <p:cNvSpPr/>
          <p:nvPr/>
        </p:nvSpPr>
        <p:spPr>
          <a:xfrm>
            <a:off x="4901956" y="8013748"/>
            <a:ext cx="1168400" cy="101416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647FD94-0842-1E22-ACD3-AFB4B4426559}"/>
              </a:ext>
            </a:extLst>
          </p:cNvPr>
          <p:cNvSpPr txBox="1"/>
          <p:nvPr/>
        </p:nvSpPr>
        <p:spPr>
          <a:xfrm>
            <a:off x="14020167" y="9245127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Fast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A8026AED-3613-0D7F-FECD-7147F7EC57B2}"/>
              </a:ext>
            </a:extLst>
          </p:cNvPr>
          <p:cNvSpPr txBox="1"/>
          <p:nvPr/>
        </p:nvSpPr>
        <p:spPr>
          <a:xfrm>
            <a:off x="14804265" y="6242694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Slow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C0294D8-6B94-2AF0-D808-7831DFE670E1}"/>
              </a:ext>
            </a:extLst>
          </p:cNvPr>
          <p:cNvSpPr txBox="1"/>
          <p:nvPr/>
        </p:nvSpPr>
        <p:spPr>
          <a:xfrm>
            <a:off x="7055430" y="7996126"/>
            <a:ext cx="17178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Dendritic Cell</a:t>
            </a:r>
          </a:p>
          <a:p>
            <a:r>
              <a:rPr lang="en-US" sz="1200" i="1" dirty="0"/>
              <a:t>or other APC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87EC89AA-8FB2-B38D-9164-22B560C4F309}"/>
              </a:ext>
            </a:extLst>
          </p:cNvPr>
          <p:cNvSpPr/>
          <p:nvPr/>
        </p:nvSpPr>
        <p:spPr>
          <a:xfrm>
            <a:off x="8505879" y="8727028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A0AC1740-F46E-CE70-C281-0D8E513D4590}"/>
              </a:ext>
            </a:extLst>
          </p:cNvPr>
          <p:cNvSpPr/>
          <p:nvPr/>
        </p:nvSpPr>
        <p:spPr>
          <a:xfrm>
            <a:off x="8685475" y="8829104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C23A987B-555B-A7E2-E062-4F159ECFFC7F}"/>
              </a:ext>
            </a:extLst>
          </p:cNvPr>
          <p:cNvSpPr/>
          <p:nvPr/>
        </p:nvSpPr>
        <p:spPr>
          <a:xfrm>
            <a:off x="8581536" y="8871609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8CAB527A-1086-E77C-16EB-E3436AA5AA6A}"/>
              </a:ext>
            </a:extLst>
          </p:cNvPr>
          <p:cNvSpPr/>
          <p:nvPr/>
        </p:nvSpPr>
        <p:spPr>
          <a:xfrm>
            <a:off x="8463261" y="8836342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25C7981-C316-05FD-A42D-E7CD61B6A99A}"/>
              </a:ext>
            </a:extLst>
          </p:cNvPr>
          <p:cNvSpPr/>
          <p:nvPr/>
        </p:nvSpPr>
        <p:spPr>
          <a:xfrm>
            <a:off x="5908864" y="7795584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409167CE-99BA-26ED-E241-74EA6B883E6E}"/>
              </a:ext>
            </a:extLst>
          </p:cNvPr>
          <p:cNvSpPr/>
          <p:nvPr/>
        </p:nvSpPr>
        <p:spPr>
          <a:xfrm>
            <a:off x="6040858" y="7704920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E3AE8B9D-6D6C-C8BB-7043-5A68D79EF821}"/>
              </a:ext>
            </a:extLst>
          </p:cNvPr>
          <p:cNvSpPr txBox="1"/>
          <p:nvPr/>
        </p:nvSpPr>
        <p:spPr>
          <a:xfrm>
            <a:off x="8158249" y="9012109"/>
            <a:ext cx="171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Pathogenic Antigens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8FF131E8-7F14-DFFA-95CA-213169FC7C1F}"/>
              </a:ext>
            </a:extLst>
          </p:cNvPr>
          <p:cNvSpPr txBox="1"/>
          <p:nvPr/>
        </p:nvSpPr>
        <p:spPr>
          <a:xfrm>
            <a:off x="4640747" y="9391448"/>
            <a:ext cx="1334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CD4+ T-Cell</a:t>
            </a:r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49FFB01E-D8F9-A89D-9368-E58E202E77BE}"/>
              </a:ext>
            </a:extLst>
          </p:cNvPr>
          <p:cNvSpPr/>
          <p:nvPr/>
        </p:nvSpPr>
        <p:spPr>
          <a:xfrm>
            <a:off x="3053117" y="8834389"/>
            <a:ext cx="766777" cy="7067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B36E2737-BA78-9270-E0AE-0C7F792670C0}"/>
              </a:ext>
            </a:extLst>
          </p:cNvPr>
          <p:cNvSpPr/>
          <p:nvPr/>
        </p:nvSpPr>
        <p:spPr>
          <a:xfrm>
            <a:off x="3333363" y="9036714"/>
            <a:ext cx="425370" cy="4090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2F421737-C16C-88FD-55F0-1327BA8A12FC}"/>
              </a:ext>
            </a:extLst>
          </p:cNvPr>
          <p:cNvSpPr/>
          <p:nvPr/>
        </p:nvSpPr>
        <p:spPr>
          <a:xfrm>
            <a:off x="3676578" y="9641067"/>
            <a:ext cx="766777" cy="70671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E65BC72F-7A89-29EF-DEFE-AFCFC047FF16}"/>
              </a:ext>
            </a:extLst>
          </p:cNvPr>
          <p:cNvSpPr/>
          <p:nvPr/>
        </p:nvSpPr>
        <p:spPr>
          <a:xfrm>
            <a:off x="3956824" y="9843392"/>
            <a:ext cx="425370" cy="409025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2AAEC6F6-0192-7921-3473-F37DA6B21F32}"/>
              </a:ext>
            </a:extLst>
          </p:cNvPr>
          <p:cNvSpPr/>
          <p:nvPr/>
        </p:nvSpPr>
        <p:spPr>
          <a:xfrm>
            <a:off x="5853082" y="6372278"/>
            <a:ext cx="766777" cy="70671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636A70CE-806C-81E8-60AA-026DA55904B3}"/>
              </a:ext>
            </a:extLst>
          </p:cNvPr>
          <p:cNvSpPr/>
          <p:nvPr/>
        </p:nvSpPr>
        <p:spPr>
          <a:xfrm>
            <a:off x="6133328" y="6574603"/>
            <a:ext cx="425370" cy="40902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ECF2E51E-EC3C-AA44-E1E5-0F9C6F5459D7}"/>
              </a:ext>
            </a:extLst>
          </p:cNvPr>
          <p:cNvSpPr/>
          <p:nvPr/>
        </p:nvSpPr>
        <p:spPr>
          <a:xfrm>
            <a:off x="2829709" y="7931052"/>
            <a:ext cx="766777" cy="706712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4278D773-A62E-E43F-6B8C-2DDE303C9460}"/>
              </a:ext>
            </a:extLst>
          </p:cNvPr>
          <p:cNvSpPr/>
          <p:nvPr/>
        </p:nvSpPr>
        <p:spPr>
          <a:xfrm>
            <a:off x="3109955" y="8133377"/>
            <a:ext cx="425370" cy="40902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EC42EFCA-25DC-90C4-1D9B-49E43F272E1E}"/>
              </a:ext>
            </a:extLst>
          </p:cNvPr>
          <p:cNvSpPr/>
          <p:nvPr/>
        </p:nvSpPr>
        <p:spPr>
          <a:xfrm>
            <a:off x="7534279" y="1346198"/>
            <a:ext cx="1220613" cy="1090895"/>
          </a:xfrm>
          <a:prstGeom prst="ellipse">
            <a:avLst/>
          </a:prstGeom>
          <a:solidFill>
            <a:srgbClr val="DEEFF0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AAAC59B9-E451-140A-4894-4D9B3B26EA93}"/>
              </a:ext>
            </a:extLst>
          </p:cNvPr>
          <p:cNvSpPr/>
          <p:nvPr/>
        </p:nvSpPr>
        <p:spPr>
          <a:xfrm>
            <a:off x="7740062" y="1512880"/>
            <a:ext cx="819927" cy="311121"/>
          </a:xfrm>
          <a:custGeom>
            <a:avLst/>
            <a:gdLst>
              <a:gd name="connsiteX0" fmla="*/ 0 w 808366"/>
              <a:gd name="connsiteY0" fmla="*/ 128044 h 256087"/>
              <a:gd name="connsiteX1" fmla="*/ 404183 w 808366"/>
              <a:gd name="connsiteY1" fmla="*/ 0 h 256087"/>
              <a:gd name="connsiteX2" fmla="*/ 808366 w 808366"/>
              <a:gd name="connsiteY2" fmla="*/ 128044 h 256087"/>
              <a:gd name="connsiteX3" fmla="*/ 404183 w 808366"/>
              <a:gd name="connsiteY3" fmla="*/ 256088 h 256087"/>
              <a:gd name="connsiteX4" fmla="*/ 0 w 808366"/>
              <a:gd name="connsiteY4" fmla="*/ 128044 h 256087"/>
              <a:gd name="connsiteX0" fmla="*/ 11561 w 819927"/>
              <a:gd name="connsiteY0" fmla="*/ 128044 h 311121"/>
              <a:gd name="connsiteX1" fmla="*/ 415744 w 819927"/>
              <a:gd name="connsiteY1" fmla="*/ 0 h 311121"/>
              <a:gd name="connsiteX2" fmla="*/ 819927 w 819927"/>
              <a:gd name="connsiteY2" fmla="*/ 128044 h 311121"/>
              <a:gd name="connsiteX3" fmla="*/ 225244 w 819927"/>
              <a:gd name="connsiteY3" fmla="*/ 311121 h 311121"/>
              <a:gd name="connsiteX4" fmla="*/ 11561 w 819927"/>
              <a:gd name="connsiteY4" fmla="*/ 128044 h 311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927" h="311121">
                <a:moveTo>
                  <a:pt x="11561" y="128044"/>
                </a:moveTo>
                <a:cubicBezTo>
                  <a:pt x="43311" y="76191"/>
                  <a:pt x="192520" y="0"/>
                  <a:pt x="415744" y="0"/>
                </a:cubicBezTo>
                <a:cubicBezTo>
                  <a:pt x="638968" y="0"/>
                  <a:pt x="819927" y="57327"/>
                  <a:pt x="819927" y="128044"/>
                </a:cubicBezTo>
                <a:cubicBezTo>
                  <a:pt x="819927" y="198761"/>
                  <a:pt x="448468" y="311121"/>
                  <a:pt x="225244" y="311121"/>
                </a:cubicBezTo>
                <a:cubicBezTo>
                  <a:pt x="2020" y="311121"/>
                  <a:pt x="-20189" y="179898"/>
                  <a:pt x="11561" y="128044"/>
                </a:cubicBezTo>
                <a:close/>
              </a:path>
            </a:pathLst>
          </a:custGeom>
          <a:solidFill>
            <a:srgbClr val="489A9E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0" name="Picture 179">
            <a:extLst>
              <a:ext uri="{FF2B5EF4-FFF2-40B4-BE49-F238E27FC236}">
                <a16:creationId xmlns:a16="http://schemas.microsoft.com/office/drawing/2014/main" id="{9D4E7741-C533-6017-C44B-CB97A1095C3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5" t="16985" r="38438" b="42988"/>
          <a:stretch/>
        </p:blipFill>
        <p:spPr>
          <a:xfrm rot="21074656" flipH="1">
            <a:off x="12195695" y="3291033"/>
            <a:ext cx="293837" cy="223007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819E6687-E9CC-470A-B37B-727D1CC5D56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2" t="63304" r="55109"/>
          <a:stretch/>
        </p:blipFill>
        <p:spPr>
          <a:xfrm rot="863365">
            <a:off x="12178371" y="3445728"/>
            <a:ext cx="172196" cy="212335"/>
          </a:xfrm>
          <a:prstGeom prst="rect">
            <a:avLst/>
          </a:prstGeom>
        </p:spPr>
      </p:pic>
      <p:sp>
        <p:nvSpPr>
          <p:cNvPr id="182" name="TextBox 181">
            <a:extLst>
              <a:ext uri="{FF2B5EF4-FFF2-40B4-BE49-F238E27FC236}">
                <a16:creationId xmlns:a16="http://schemas.microsoft.com/office/drawing/2014/main" id="{894E5A9F-2946-D9E6-B03F-97929D65280F}"/>
              </a:ext>
            </a:extLst>
          </p:cNvPr>
          <p:cNvSpPr txBox="1"/>
          <p:nvPr/>
        </p:nvSpPr>
        <p:spPr>
          <a:xfrm>
            <a:off x="12240819" y="3467256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Pituitary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6CC6B73-F25A-114C-BE3F-8C654098302B}"/>
              </a:ext>
            </a:extLst>
          </p:cNvPr>
          <p:cNvSpPr txBox="1"/>
          <p:nvPr/>
        </p:nvSpPr>
        <p:spPr>
          <a:xfrm>
            <a:off x="12392401" y="3281189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Hypothalamus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4D554A5D-2952-7B9C-92F0-3421A1715E25}"/>
              </a:ext>
            </a:extLst>
          </p:cNvPr>
          <p:cNvSpPr/>
          <p:nvPr/>
        </p:nvSpPr>
        <p:spPr>
          <a:xfrm>
            <a:off x="6506462" y="7185171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Moon 184">
            <a:extLst>
              <a:ext uri="{FF2B5EF4-FFF2-40B4-BE49-F238E27FC236}">
                <a16:creationId xmlns:a16="http://schemas.microsoft.com/office/drawing/2014/main" id="{ED64B382-B45E-D98A-C214-2DEA63A30DAE}"/>
              </a:ext>
            </a:extLst>
          </p:cNvPr>
          <p:cNvSpPr/>
          <p:nvPr/>
        </p:nvSpPr>
        <p:spPr>
          <a:xfrm rot="15729133">
            <a:off x="6522505" y="7219348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Moon 185">
            <a:extLst>
              <a:ext uri="{FF2B5EF4-FFF2-40B4-BE49-F238E27FC236}">
                <a16:creationId xmlns:a16="http://schemas.microsoft.com/office/drawing/2014/main" id="{7CE4BD5C-3846-BB36-9C3A-6AF96A2529D9}"/>
              </a:ext>
            </a:extLst>
          </p:cNvPr>
          <p:cNvSpPr/>
          <p:nvPr/>
        </p:nvSpPr>
        <p:spPr>
          <a:xfrm rot="15817244">
            <a:off x="6050739" y="7737176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>
            <a:extLst>
              <a:ext uri="{FF2B5EF4-FFF2-40B4-BE49-F238E27FC236}">
                <a16:creationId xmlns:a16="http://schemas.microsoft.com/office/drawing/2014/main" id="{ABA1E4C7-0B58-0A27-2B06-B933525C1293}"/>
              </a:ext>
            </a:extLst>
          </p:cNvPr>
          <p:cNvSpPr/>
          <p:nvPr/>
        </p:nvSpPr>
        <p:spPr>
          <a:xfrm rot="10002591">
            <a:off x="5950465" y="7789278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EE2A848A-6BAD-F46F-C3C3-F7C942E2E377}"/>
              </a:ext>
            </a:extLst>
          </p:cNvPr>
          <p:cNvSpPr/>
          <p:nvPr/>
        </p:nvSpPr>
        <p:spPr>
          <a:xfrm>
            <a:off x="3889263" y="6395737"/>
            <a:ext cx="766777" cy="706712"/>
          </a:xfrm>
          <a:prstGeom prst="ellipse">
            <a:avLst/>
          </a:prstGeom>
          <a:solidFill>
            <a:srgbClr val="EFD7F5"/>
          </a:solidFill>
          <a:ln>
            <a:solidFill>
              <a:srgbClr val="EFD7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83E3324E-F146-B5E1-8BC7-0F9873253211}"/>
              </a:ext>
            </a:extLst>
          </p:cNvPr>
          <p:cNvSpPr/>
          <p:nvPr/>
        </p:nvSpPr>
        <p:spPr>
          <a:xfrm>
            <a:off x="4169509" y="6598062"/>
            <a:ext cx="425370" cy="409025"/>
          </a:xfrm>
          <a:prstGeom prst="ellipse">
            <a:avLst/>
          </a:prstGeom>
          <a:solidFill>
            <a:srgbClr val="A931C5"/>
          </a:solidFill>
          <a:ln>
            <a:solidFill>
              <a:srgbClr val="EFD7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5B122B36-25BF-E947-B227-7464B2D6E6FC}"/>
              </a:ext>
            </a:extLst>
          </p:cNvPr>
          <p:cNvSpPr/>
          <p:nvPr/>
        </p:nvSpPr>
        <p:spPr>
          <a:xfrm>
            <a:off x="4878048" y="6270621"/>
            <a:ext cx="766777" cy="706712"/>
          </a:xfrm>
          <a:prstGeom prst="ellipse">
            <a:avLst/>
          </a:prstGeom>
          <a:solidFill>
            <a:srgbClr val="FBF5BB"/>
          </a:solidFill>
          <a:ln>
            <a:solidFill>
              <a:srgbClr val="FBF5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EB8D8F5C-CE68-16A2-9201-D9DA22E48E86}"/>
              </a:ext>
            </a:extLst>
          </p:cNvPr>
          <p:cNvSpPr/>
          <p:nvPr/>
        </p:nvSpPr>
        <p:spPr>
          <a:xfrm>
            <a:off x="5158294" y="6472946"/>
            <a:ext cx="425370" cy="409025"/>
          </a:xfrm>
          <a:prstGeom prst="ellipse">
            <a:avLst/>
          </a:prstGeom>
          <a:solidFill>
            <a:srgbClr val="F2DE1E"/>
          </a:solidFill>
          <a:ln>
            <a:solidFill>
              <a:srgbClr val="FBF5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A81A370B-409C-445B-6B52-F6A23BC9780B}"/>
              </a:ext>
            </a:extLst>
          </p:cNvPr>
          <p:cNvCxnSpPr/>
          <p:nvPr/>
        </p:nvCxnSpPr>
        <p:spPr>
          <a:xfrm flipV="1">
            <a:off x="5644825" y="7099559"/>
            <a:ext cx="295509" cy="51135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EB8E0E58-0FD0-7B4D-B659-8D090F917C6C}"/>
              </a:ext>
            </a:extLst>
          </p:cNvPr>
          <p:cNvCxnSpPr>
            <a:cxnSpLocks/>
          </p:cNvCxnSpPr>
          <p:nvPr/>
        </p:nvCxnSpPr>
        <p:spPr>
          <a:xfrm flipV="1">
            <a:off x="5157654" y="7074618"/>
            <a:ext cx="53954" cy="41090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C5F211DF-30A3-4A17-49D0-AF506A9A888A}"/>
              </a:ext>
            </a:extLst>
          </p:cNvPr>
          <p:cNvCxnSpPr>
            <a:cxnSpLocks/>
          </p:cNvCxnSpPr>
          <p:nvPr/>
        </p:nvCxnSpPr>
        <p:spPr>
          <a:xfrm flipH="1" flipV="1">
            <a:off x="4450963" y="7132624"/>
            <a:ext cx="158025" cy="41282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EE9AE5E7-8131-3514-8B3D-883B00AD867E}"/>
              </a:ext>
            </a:extLst>
          </p:cNvPr>
          <p:cNvCxnSpPr>
            <a:cxnSpLocks/>
          </p:cNvCxnSpPr>
          <p:nvPr/>
        </p:nvCxnSpPr>
        <p:spPr>
          <a:xfrm flipH="1" flipV="1">
            <a:off x="3830064" y="7610918"/>
            <a:ext cx="377110" cy="27435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FC6FF600-BF0E-C947-FC50-D2B8D9288339}"/>
              </a:ext>
            </a:extLst>
          </p:cNvPr>
          <p:cNvCxnSpPr>
            <a:cxnSpLocks/>
          </p:cNvCxnSpPr>
          <p:nvPr/>
        </p:nvCxnSpPr>
        <p:spPr>
          <a:xfrm flipH="1" flipV="1">
            <a:off x="3643573" y="8337889"/>
            <a:ext cx="383264" cy="44514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101EFED8-47C9-8E95-70B4-035C2EFDE194}"/>
              </a:ext>
            </a:extLst>
          </p:cNvPr>
          <p:cNvCxnSpPr>
            <a:cxnSpLocks/>
          </p:cNvCxnSpPr>
          <p:nvPr/>
        </p:nvCxnSpPr>
        <p:spPr>
          <a:xfrm flipH="1">
            <a:off x="3865726" y="8840161"/>
            <a:ext cx="302726" cy="19655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D99563D8-8D3B-8D9D-CC48-AA95FB4C8AC0}"/>
              </a:ext>
            </a:extLst>
          </p:cNvPr>
          <p:cNvCxnSpPr>
            <a:cxnSpLocks/>
          </p:cNvCxnSpPr>
          <p:nvPr/>
        </p:nvCxnSpPr>
        <p:spPr>
          <a:xfrm flipH="1">
            <a:off x="4326603" y="9227882"/>
            <a:ext cx="260033" cy="38657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2" name="Oval 211">
            <a:extLst>
              <a:ext uri="{FF2B5EF4-FFF2-40B4-BE49-F238E27FC236}">
                <a16:creationId xmlns:a16="http://schemas.microsoft.com/office/drawing/2014/main" id="{3190C519-81FF-57DC-62AE-B8B64263E940}"/>
              </a:ext>
            </a:extLst>
          </p:cNvPr>
          <p:cNvSpPr/>
          <p:nvPr/>
        </p:nvSpPr>
        <p:spPr>
          <a:xfrm>
            <a:off x="3094515" y="7036190"/>
            <a:ext cx="766777" cy="706712"/>
          </a:xfrm>
          <a:prstGeom prst="ellipse">
            <a:avLst/>
          </a:prstGeom>
          <a:solidFill>
            <a:srgbClr val="BE9494"/>
          </a:solidFill>
          <a:ln>
            <a:solidFill>
              <a:srgbClr val="BE94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45B60C21-AD1B-5053-C26F-E863541A74E7}"/>
              </a:ext>
            </a:extLst>
          </p:cNvPr>
          <p:cNvSpPr/>
          <p:nvPr/>
        </p:nvSpPr>
        <p:spPr>
          <a:xfrm>
            <a:off x="3374761" y="7238515"/>
            <a:ext cx="425370" cy="409025"/>
          </a:xfrm>
          <a:prstGeom prst="ellipse">
            <a:avLst/>
          </a:prstGeom>
          <a:solidFill>
            <a:srgbClr val="6B4141"/>
          </a:solidFill>
          <a:ln>
            <a:solidFill>
              <a:srgbClr val="BE94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5" name="Picture 4">
            <a:extLst>
              <a:ext uri="{FF2B5EF4-FFF2-40B4-BE49-F238E27FC236}">
                <a16:creationId xmlns:a16="http://schemas.microsoft.com/office/drawing/2014/main" id="{71F9EE42-E28D-7F5D-1B4E-236225309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9051454" y="2229265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1" name="Picture 4">
            <a:extLst>
              <a:ext uri="{FF2B5EF4-FFF2-40B4-BE49-F238E27FC236}">
                <a16:creationId xmlns:a16="http://schemas.microsoft.com/office/drawing/2014/main" id="{E8172947-671A-AADF-D022-7244363A92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868754">
            <a:off x="9330233" y="2448377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2" name="Picture 4">
            <a:extLst>
              <a:ext uri="{FF2B5EF4-FFF2-40B4-BE49-F238E27FC236}">
                <a16:creationId xmlns:a16="http://schemas.microsoft.com/office/drawing/2014/main" id="{4B3C572B-731A-EBDB-3A4D-CC8DBC0FBE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005946">
            <a:off x="9255102" y="2295497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3" name="Picture 4">
            <a:extLst>
              <a:ext uri="{FF2B5EF4-FFF2-40B4-BE49-F238E27FC236}">
                <a16:creationId xmlns:a16="http://schemas.microsoft.com/office/drawing/2014/main" id="{5676F6A7-D551-A7DE-0A6E-137A932B2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099470">
            <a:off x="9209114" y="2524983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4" name="Picture 4">
            <a:extLst>
              <a:ext uri="{FF2B5EF4-FFF2-40B4-BE49-F238E27FC236}">
                <a16:creationId xmlns:a16="http://schemas.microsoft.com/office/drawing/2014/main" id="{CD189BE8-E36D-44E1-6293-BA9CFB3E89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812428">
            <a:off x="9063832" y="2385139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0F06AAB0-1F48-ED22-C3BF-9D0AAD0E8167}"/>
              </a:ext>
            </a:extLst>
          </p:cNvPr>
          <p:cNvCxnSpPr>
            <a:cxnSpLocks/>
          </p:cNvCxnSpPr>
          <p:nvPr/>
        </p:nvCxnSpPr>
        <p:spPr>
          <a:xfrm>
            <a:off x="8749994" y="2257917"/>
            <a:ext cx="238590" cy="1402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5" name="TextBox 234">
            <a:extLst>
              <a:ext uri="{FF2B5EF4-FFF2-40B4-BE49-F238E27FC236}">
                <a16:creationId xmlns:a16="http://schemas.microsoft.com/office/drawing/2014/main" id="{36DD6883-65A6-A9A0-D03E-CC3AC177C8F8}"/>
              </a:ext>
            </a:extLst>
          </p:cNvPr>
          <p:cNvSpPr txBox="1"/>
          <p:nvPr/>
        </p:nvSpPr>
        <p:spPr>
          <a:xfrm>
            <a:off x="9405476" y="1832730"/>
            <a:ext cx="1717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Anti-pathogen antibodies</a:t>
            </a:r>
            <a:endParaRPr lang="en-US" sz="700" dirty="0"/>
          </a:p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0C403B1-38B2-8B6E-CEB8-66D6BE79438F}"/>
              </a:ext>
            </a:extLst>
          </p:cNvPr>
          <p:cNvSpPr/>
          <p:nvPr/>
        </p:nvSpPr>
        <p:spPr>
          <a:xfrm>
            <a:off x="3652878" y="616102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931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7429123-6737-6CD8-842D-705AFC3A8B6B}"/>
              </a:ext>
            </a:extLst>
          </p:cNvPr>
          <p:cNvSpPr/>
          <p:nvPr/>
        </p:nvSpPr>
        <p:spPr>
          <a:xfrm>
            <a:off x="3784128" y="624131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931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8A4F775-0F8B-6122-8E50-FEB3D2278FCE}"/>
              </a:ext>
            </a:extLst>
          </p:cNvPr>
          <p:cNvSpPr/>
          <p:nvPr/>
        </p:nvSpPr>
        <p:spPr>
          <a:xfrm>
            <a:off x="3633875" y="628787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931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596E024-4EE9-0704-515F-D4041253CE86}"/>
              </a:ext>
            </a:extLst>
          </p:cNvPr>
          <p:cNvSpPr/>
          <p:nvPr/>
        </p:nvSpPr>
        <p:spPr>
          <a:xfrm>
            <a:off x="4895248" y="592253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F2D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56A43E-E72D-EF4F-73C9-A79F70E8F041}"/>
              </a:ext>
            </a:extLst>
          </p:cNvPr>
          <p:cNvSpPr/>
          <p:nvPr/>
        </p:nvSpPr>
        <p:spPr>
          <a:xfrm>
            <a:off x="5026498" y="600282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F2D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A917ED-8C08-0AC9-D517-6382CE0511AD}"/>
              </a:ext>
            </a:extLst>
          </p:cNvPr>
          <p:cNvSpPr/>
          <p:nvPr/>
        </p:nvSpPr>
        <p:spPr>
          <a:xfrm>
            <a:off x="4876245" y="604938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F2D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4F0347-9FE2-C2E8-E117-EA6EEE4DD141}"/>
              </a:ext>
            </a:extLst>
          </p:cNvPr>
          <p:cNvSpPr/>
          <p:nvPr/>
        </p:nvSpPr>
        <p:spPr>
          <a:xfrm>
            <a:off x="6182580" y="6036164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259E5FC-E449-8A1B-0ED0-719D1A5AB084}"/>
              </a:ext>
            </a:extLst>
          </p:cNvPr>
          <p:cNvSpPr/>
          <p:nvPr/>
        </p:nvSpPr>
        <p:spPr>
          <a:xfrm>
            <a:off x="6313830" y="611645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A47172A-797D-BD8F-B5D2-2CC652823000}"/>
              </a:ext>
            </a:extLst>
          </p:cNvPr>
          <p:cNvSpPr/>
          <p:nvPr/>
        </p:nvSpPr>
        <p:spPr>
          <a:xfrm>
            <a:off x="6163577" y="616301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B35E0C4-F0AF-EF82-CCE3-E11E46C130EA}"/>
              </a:ext>
            </a:extLst>
          </p:cNvPr>
          <p:cNvSpPr/>
          <p:nvPr/>
        </p:nvSpPr>
        <p:spPr>
          <a:xfrm>
            <a:off x="3094376" y="675511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6B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82CD778-41B4-902B-98E0-7FD8468DD2F2}"/>
              </a:ext>
            </a:extLst>
          </p:cNvPr>
          <p:cNvSpPr/>
          <p:nvPr/>
        </p:nvSpPr>
        <p:spPr>
          <a:xfrm>
            <a:off x="3225626" y="683540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6B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5E37284-F2AA-73DD-4C65-72AC10ED64D0}"/>
              </a:ext>
            </a:extLst>
          </p:cNvPr>
          <p:cNvSpPr/>
          <p:nvPr/>
        </p:nvSpPr>
        <p:spPr>
          <a:xfrm>
            <a:off x="3075373" y="6881971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6B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6D6D40C-D2B4-06A5-2732-252195718985}"/>
              </a:ext>
            </a:extLst>
          </p:cNvPr>
          <p:cNvSpPr/>
          <p:nvPr/>
        </p:nvSpPr>
        <p:spPr>
          <a:xfrm>
            <a:off x="2630763" y="7793771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8F1C1E3-E994-27AE-B904-8DC5FBA93140}"/>
              </a:ext>
            </a:extLst>
          </p:cNvPr>
          <p:cNvSpPr/>
          <p:nvPr/>
        </p:nvSpPr>
        <p:spPr>
          <a:xfrm>
            <a:off x="2762013" y="7874062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3090896-B634-49C2-4FFF-80824A26230B}"/>
              </a:ext>
            </a:extLst>
          </p:cNvPr>
          <p:cNvSpPr/>
          <p:nvPr/>
        </p:nvSpPr>
        <p:spPr>
          <a:xfrm>
            <a:off x="2611760" y="7920624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BEE106E-A019-59A8-F40D-FD2905EDFEFB}"/>
              </a:ext>
            </a:extLst>
          </p:cNvPr>
          <p:cNvSpPr/>
          <p:nvPr/>
        </p:nvSpPr>
        <p:spPr>
          <a:xfrm>
            <a:off x="2715148" y="894761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F25FF2C-2D6E-2973-7DCA-AD7D741AFCE1}"/>
              </a:ext>
            </a:extLst>
          </p:cNvPr>
          <p:cNvSpPr/>
          <p:nvPr/>
        </p:nvSpPr>
        <p:spPr>
          <a:xfrm>
            <a:off x="2846398" y="902790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0F9D36-6A46-4225-105F-90B370C997DC}"/>
              </a:ext>
            </a:extLst>
          </p:cNvPr>
          <p:cNvSpPr/>
          <p:nvPr/>
        </p:nvSpPr>
        <p:spPr>
          <a:xfrm>
            <a:off x="2696145" y="907447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9EA5919-4EA0-88A7-14BC-60E17B10C9D7}"/>
              </a:ext>
            </a:extLst>
          </p:cNvPr>
          <p:cNvSpPr/>
          <p:nvPr/>
        </p:nvSpPr>
        <p:spPr>
          <a:xfrm>
            <a:off x="3338367" y="991281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B273C84-D57F-42A2-EB3D-BB97A90D97E7}"/>
              </a:ext>
            </a:extLst>
          </p:cNvPr>
          <p:cNvSpPr/>
          <p:nvPr/>
        </p:nvSpPr>
        <p:spPr>
          <a:xfrm>
            <a:off x="3469617" y="999310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0305363-542B-E5F7-90D5-7588B1EA6B11}"/>
              </a:ext>
            </a:extLst>
          </p:cNvPr>
          <p:cNvSpPr/>
          <p:nvPr/>
        </p:nvSpPr>
        <p:spPr>
          <a:xfrm>
            <a:off x="3319364" y="1003967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D3A8A9-959E-975C-8F69-6A6BC36BA3BE}"/>
              </a:ext>
            </a:extLst>
          </p:cNvPr>
          <p:cNvSpPr txBox="1"/>
          <p:nvPr/>
        </p:nvSpPr>
        <p:spPr>
          <a:xfrm>
            <a:off x="3830064" y="10355170"/>
            <a:ext cx="4408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EBC7C9-0DAB-793C-31B2-74D1E62EB71D}"/>
              </a:ext>
            </a:extLst>
          </p:cNvPr>
          <p:cNvSpPr txBox="1"/>
          <p:nvPr/>
        </p:nvSpPr>
        <p:spPr>
          <a:xfrm>
            <a:off x="3176381" y="9526744"/>
            <a:ext cx="5222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Th22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EEC4D89-5C77-44AF-6DA5-B22DC07BF66E}"/>
              </a:ext>
            </a:extLst>
          </p:cNvPr>
          <p:cNvSpPr txBox="1"/>
          <p:nvPr/>
        </p:nvSpPr>
        <p:spPr>
          <a:xfrm>
            <a:off x="2971140" y="8601207"/>
            <a:ext cx="5222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Th17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A863E3-2A90-479D-D1A2-E0F992D3901F}"/>
              </a:ext>
            </a:extLst>
          </p:cNvPr>
          <p:cNvSpPr txBox="1"/>
          <p:nvPr/>
        </p:nvSpPr>
        <p:spPr>
          <a:xfrm>
            <a:off x="3296360" y="7712467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Th9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E9028A-D3CE-7EEE-91E2-665512EC6C94}"/>
              </a:ext>
            </a:extLst>
          </p:cNvPr>
          <p:cNvSpPr txBox="1"/>
          <p:nvPr/>
        </p:nvSpPr>
        <p:spPr>
          <a:xfrm>
            <a:off x="3861343" y="7027394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D8563A-8B39-376A-C023-F57E35F297E7}"/>
              </a:ext>
            </a:extLst>
          </p:cNvPr>
          <p:cNvSpPr txBox="1"/>
          <p:nvPr/>
        </p:nvSpPr>
        <p:spPr>
          <a:xfrm>
            <a:off x="4615202" y="6820908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Treg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B1DAD94-BC13-77AC-1093-64D30538B283}"/>
              </a:ext>
            </a:extLst>
          </p:cNvPr>
          <p:cNvSpPr txBox="1"/>
          <p:nvPr/>
        </p:nvSpPr>
        <p:spPr>
          <a:xfrm>
            <a:off x="5553974" y="6820908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/>
              <a:t>Tfh</a:t>
            </a:r>
            <a:endParaRPr lang="en-US" sz="11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D88D2B2-0F7E-9C8F-9B2D-D8DDFBDDD7A8}"/>
                  </a:ext>
                </a:extLst>
              </p:cNvPr>
              <p:cNvSpPr txBox="1"/>
              <p:nvPr/>
            </p:nvSpPr>
            <p:spPr>
              <a:xfrm>
                <a:off x="2856553" y="10036973"/>
                <a:ext cx="522238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IFN-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100" b="0" i="1" smtClean="0">
                        <a:latin typeface="Cambria Math" panose="02040503050406030204" pitchFamily="18" charset="0"/>
                      </a:rPr>
                      <m:t>γ</m:t>
                    </m:r>
                  </m:oMath>
                </a14:m>
                <a:endParaRPr lang="en-US" sz="1100" b="0" dirty="0"/>
              </a:p>
              <a:p>
                <a:endParaRPr lang="en-US" sz="1100" dirty="0"/>
              </a:p>
            </p:txBody>
          </p:sp>
        </mc:Choice>
        <mc:Fallback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D88D2B2-0F7E-9C8F-9B2D-D8DDFBDDD7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56553" y="10036973"/>
                <a:ext cx="522238" cy="430887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1B143F28-468D-A9CC-A945-D07A3E1CF70C}"/>
              </a:ext>
            </a:extLst>
          </p:cNvPr>
          <p:cNvSpPr txBox="1"/>
          <p:nvPr/>
        </p:nvSpPr>
        <p:spPr>
          <a:xfrm>
            <a:off x="2208510" y="9069889"/>
            <a:ext cx="52223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IL-22</a:t>
            </a:r>
          </a:p>
          <a:p>
            <a:r>
              <a:rPr lang="en-US" sz="1100" b="0" dirty="0"/>
              <a:t>TNF-</a:t>
            </a:r>
            <a:r>
              <a:rPr lang="en-US" sz="1100" dirty="0"/>
              <a:t>a</a:t>
            </a:r>
            <a:endParaRPr lang="en-US" sz="1100" b="0" dirty="0"/>
          </a:p>
          <a:p>
            <a:endParaRPr lang="en-US" sz="11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81156FA-919A-2852-AC7C-D07158F7FF1E}"/>
              </a:ext>
            </a:extLst>
          </p:cNvPr>
          <p:cNvSpPr txBox="1"/>
          <p:nvPr/>
        </p:nvSpPr>
        <p:spPr>
          <a:xfrm>
            <a:off x="1791259" y="7747750"/>
            <a:ext cx="8427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IL-21,22,26</a:t>
            </a:r>
          </a:p>
          <a:p>
            <a:endParaRPr lang="en-US" sz="11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414BBB2-9C66-63A0-178F-4D2518BD7CE6}"/>
              </a:ext>
            </a:extLst>
          </p:cNvPr>
          <p:cNvSpPr txBox="1"/>
          <p:nvPr/>
        </p:nvSpPr>
        <p:spPr>
          <a:xfrm>
            <a:off x="2497808" y="6711762"/>
            <a:ext cx="8427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IL-9,10</a:t>
            </a:r>
          </a:p>
          <a:p>
            <a:endParaRPr lang="en-US" sz="11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2B81F47-48BF-29BC-58EE-81E02CB65FD7}"/>
              </a:ext>
            </a:extLst>
          </p:cNvPr>
          <p:cNvSpPr txBox="1"/>
          <p:nvPr/>
        </p:nvSpPr>
        <p:spPr>
          <a:xfrm>
            <a:off x="3097158" y="6131391"/>
            <a:ext cx="5815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IL-4,13</a:t>
            </a:r>
          </a:p>
          <a:p>
            <a:endParaRPr lang="en-US" sz="11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2BB7E0D-32AC-641C-6D4F-C333EB55E614}"/>
                  </a:ext>
                </a:extLst>
              </p:cNvPr>
              <p:cNvSpPr txBox="1"/>
              <p:nvPr/>
            </p:nvSpPr>
            <p:spPr>
              <a:xfrm>
                <a:off x="4248524" y="5827976"/>
                <a:ext cx="655326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0" dirty="0"/>
                  <a:t>TGF-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100" b="0" i="1" smtClean="0">
                        <a:latin typeface="Cambria Math" panose="02040503050406030204" pitchFamily="18" charset="0"/>
                      </a:rPr>
                      <m:t>β</m:t>
                    </m:r>
                  </m:oMath>
                </a14:m>
                <a:endParaRPr lang="en-US" sz="1100" b="0" dirty="0"/>
              </a:p>
              <a:p>
                <a:r>
                  <a:rPr lang="en-US" sz="1100" dirty="0"/>
                  <a:t>IL-10,35</a:t>
                </a:r>
                <a:endParaRPr lang="en-US" sz="1100" b="0" dirty="0"/>
              </a:p>
              <a:p>
                <a:endParaRPr lang="en-US" sz="1100" dirty="0"/>
              </a:p>
            </p:txBody>
          </p:sp>
        </mc:Choice>
        <mc:Fallback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2BB7E0D-32AC-641C-6D4F-C333EB55E6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8524" y="5827976"/>
                <a:ext cx="655326" cy="600164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>
            <a:extLst>
              <a:ext uri="{FF2B5EF4-FFF2-40B4-BE49-F238E27FC236}">
                <a16:creationId xmlns:a16="http://schemas.microsoft.com/office/drawing/2014/main" id="{1C08D92F-016D-205C-84AD-FC82303A8A91}"/>
              </a:ext>
            </a:extLst>
          </p:cNvPr>
          <p:cNvSpPr txBox="1"/>
          <p:nvPr/>
        </p:nvSpPr>
        <p:spPr>
          <a:xfrm>
            <a:off x="5604283" y="5980836"/>
            <a:ext cx="8427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IL-21,4</a:t>
            </a:r>
            <a:endParaRPr lang="en-US" sz="1100" b="0" dirty="0"/>
          </a:p>
          <a:p>
            <a:endParaRPr lang="en-US" sz="11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5ADF63D-0EF0-9A0E-B834-6496ECC06776}"/>
              </a:ext>
            </a:extLst>
          </p:cNvPr>
          <p:cNvSpPr txBox="1"/>
          <p:nvPr/>
        </p:nvSpPr>
        <p:spPr>
          <a:xfrm>
            <a:off x="7633854" y="990302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Plasma Cell</a:t>
            </a:r>
            <a:endParaRPr lang="en-US" sz="100" dirty="0"/>
          </a:p>
        </p:txBody>
      </p:sp>
      <p:sp>
        <p:nvSpPr>
          <p:cNvPr id="46" name="Arc 45">
            <a:extLst>
              <a:ext uri="{FF2B5EF4-FFF2-40B4-BE49-F238E27FC236}">
                <a16:creationId xmlns:a16="http://schemas.microsoft.com/office/drawing/2014/main" id="{3DC6AA2F-FAD0-1441-0559-4FDD6EF002DA}"/>
              </a:ext>
            </a:extLst>
          </p:cNvPr>
          <p:cNvSpPr/>
          <p:nvPr/>
        </p:nvSpPr>
        <p:spPr>
          <a:xfrm rot="20388241" flipH="1">
            <a:off x="5841679" y="1595876"/>
            <a:ext cx="1751316" cy="6686568"/>
          </a:xfrm>
          <a:prstGeom prst="arc">
            <a:avLst>
              <a:gd name="adj1" fmla="val 16262773"/>
              <a:gd name="adj2" fmla="val 2602298"/>
            </a:avLst>
          </a:prstGeom>
          <a:ln w="19050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rc 47">
            <a:extLst>
              <a:ext uri="{FF2B5EF4-FFF2-40B4-BE49-F238E27FC236}">
                <a16:creationId xmlns:a16="http://schemas.microsoft.com/office/drawing/2014/main" id="{8348F954-990D-EC6E-3FE0-16933AFADE4F}"/>
              </a:ext>
            </a:extLst>
          </p:cNvPr>
          <p:cNvSpPr/>
          <p:nvPr/>
        </p:nvSpPr>
        <p:spPr>
          <a:xfrm rot="18600474" flipH="1">
            <a:off x="-1337886" y="3398517"/>
            <a:ext cx="12092133" cy="4918485"/>
          </a:xfrm>
          <a:prstGeom prst="arc">
            <a:avLst>
              <a:gd name="adj1" fmla="val 12537636"/>
              <a:gd name="adj2" fmla="val 16516682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Arc 48">
            <a:extLst>
              <a:ext uri="{FF2B5EF4-FFF2-40B4-BE49-F238E27FC236}">
                <a16:creationId xmlns:a16="http://schemas.microsoft.com/office/drawing/2014/main" id="{D052B416-6228-A812-83B2-6D084B2DAB85}"/>
              </a:ext>
            </a:extLst>
          </p:cNvPr>
          <p:cNvSpPr/>
          <p:nvPr/>
        </p:nvSpPr>
        <p:spPr>
          <a:xfrm rot="18424176" flipH="1">
            <a:off x="566738" y="3287957"/>
            <a:ext cx="8817261" cy="5679912"/>
          </a:xfrm>
          <a:prstGeom prst="arc">
            <a:avLst>
              <a:gd name="adj1" fmla="val 16073433"/>
              <a:gd name="adj2" fmla="val 709428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c 49">
            <a:extLst>
              <a:ext uri="{FF2B5EF4-FFF2-40B4-BE49-F238E27FC236}">
                <a16:creationId xmlns:a16="http://schemas.microsoft.com/office/drawing/2014/main" id="{5C22C933-379D-F2A5-0830-160E22E12C74}"/>
              </a:ext>
            </a:extLst>
          </p:cNvPr>
          <p:cNvSpPr/>
          <p:nvPr/>
        </p:nvSpPr>
        <p:spPr>
          <a:xfrm rot="20388241" flipH="1">
            <a:off x="1618023" y="6049460"/>
            <a:ext cx="1971530" cy="3229612"/>
          </a:xfrm>
          <a:prstGeom prst="arc">
            <a:avLst>
              <a:gd name="adj1" fmla="val 18877335"/>
              <a:gd name="adj2" fmla="val 4005711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2D625600-36F3-4ADF-F0D6-05E305144FDB}"/>
              </a:ext>
            </a:extLst>
          </p:cNvPr>
          <p:cNvSpPr/>
          <p:nvPr/>
        </p:nvSpPr>
        <p:spPr>
          <a:xfrm rot="20388241" flipH="1">
            <a:off x="1948013" y="4881510"/>
            <a:ext cx="1971530" cy="3229612"/>
          </a:xfrm>
          <a:prstGeom prst="arc">
            <a:avLst>
              <a:gd name="adj1" fmla="val 18694027"/>
              <a:gd name="adj2" fmla="val 3202291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c 51">
            <a:extLst>
              <a:ext uri="{FF2B5EF4-FFF2-40B4-BE49-F238E27FC236}">
                <a16:creationId xmlns:a16="http://schemas.microsoft.com/office/drawing/2014/main" id="{82253339-69EE-A402-141A-0CB0B299C0B3}"/>
              </a:ext>
            </a:extLst>
          </p:cNvPr>
          <p:cNvSpPr/>
          <p:nvPr/>
        </p:nvSpPr>
        <p:spPr>
          <a:xfrm rot="20388241" flipH="1">
            <a:off x="2456129" y="3954362"/>
            <a:ext cx="1971530" cy="3229612"/>
          </a:xfrm>
          <a:prstGeom prst="arc">
            <a:avLst>
              <a:gd name="adj1" fmla="val 18512613"/>
              <a:gd name="adj2" fmla="val 2812681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FE383ADA-80D9-A7C6-A929-C2DB29D4DF0F}"/>
              </a:ext>
            </a:extLst>
          </p:cNvPr>
          <p:cNvSpPr/>
          <p:nvPr/>
        </p:nvSpPr>
        <p:spPr>
          <a:xfrm rot="20388241" flipH="1">
            <a:off x="3108636" y="3412942"/>
            <a:ext cx="1971530" cy="3229612"/>
          </a:xfrm>
          <a:prstGeom prst="arc">
            <a:avLst>
              <a:gd name="adj1" fmla="val 17395025"/>
              <a:gd name="adj2" fmla="val 2812681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131B6820-3973-051B-6DB8-A8C94428BE19}"/>
              </a:ext>
            </a:extLst>
          </p:cNvPr>
          <p:cNvSpPr/>
          <p:nvPr/>
        </p:nvSpPr>
        <p:spPr>
          <a:xfrm rot="20388241" flipH="1">
            <a:off x="4365425" y="2265942"/>
            <a:ext cx="1971530" cy="4728643"/>
          </a:xfrm>
          <a:prstGeom prst="arc">
            <a:avLst>
              <a:gd name="adj1" fmla="val 16989738"/>
              <a:gd name="adj2" fmla="val 2812681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1F539B38-CDDF-2E2B-2765-C2C4C7FE0180}"/>
              </a:ext>
            </a:extLst>
          </p:cNvPr>
          <p:cNvSpPr/>
          <p:nvPr/>
        </p:nvSpPr>
        <p:spPr>
          <a:xfrm rot="20388241" flipH="1">
            <a:off x="5856090" y="1583301"/>
            <a:ext cx="1751316" cy="6686568"/>
          </a:xfrm>
          <a:prstGeom prst="arc">
            <a:avLst>
              <a:gd name="adj1" fmla="val 15824254"/>
              <a:gd name="adj2" fmla="val 16294634"/>
            </a:avLst>
          </a:prstGeom>
          <a:ln w="127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CFD8F10-0A6C-5DED-CE21-E30B80315FC7}"/>
              </a:ext>
            </a:extLst>
          </p:cNvPr>
          <p:cNvSpPr txBox="1"/>
          <p:nvPr/>
        </p:nvSpPr>
        <p:spPr>
          <a:xfrm>
            <a:off x="7228722" y="5202583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Thyroid</a:t>
            </a:r>
            <a:endParaRPr lang="en-US" sz="700" dirty="0"/>
          </a:p>
        </p:txBody>
      </p:sp>
      <p:sp>
        <p:nvSpPr>
          <p:cNvPr id="87" name="Arc 86">
            <a:extLst>
              <a:ext uri="{FF2B5EF4-FFF2-40B4-BE49-F238E27FC236}">
                <a16:creationId xmlns:a16="http://schemas.microsoft.com/office/drawing/2014/main" id="{A81D3BA8-F58E-5F69-3B07-00B3C2A68EDE}"/>
              </a:ext>
            </a:extLst>
          </p:cNvPr>
          <p:cNvSpPr/>
          <p:nvPr/>
        </p:nvSpPr>
        <p:spPr>
          <a:xfrm>
            <a:off x="8766689" y="2608881"/>
            <a:ext cx="1366772" cy="2037017"/>
          </a:xfrm>
          <a:prstGeom prst="arc">
            <a:avLst>
              <a:gd name="adj1" fmla="val 16093024"/>
              <a:gd name="adj2" fmla="val 19646474"/>
            </a:avLst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1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612F7ADC-66B4-6B21-F4CD-7319DA5F0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7947" y="8663766"/>
            <a:ext cx="749777" cy="749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6BE6CF5E-CFC4-13C7-C749-62A817C7727F}"/>
              </a:ext>
            </a:extLst>
          </p:cNvPr>
          <p:cNvSpPr/>
          <p:nvPr/>
        </p:nvSpPr>
        <p:spPr>
          <a:xfrm>
            <a:off x="5896751" y="1817865"/>
            <a:ext cx="1220613" cy="109089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CA6DB2CA-280F-B2D7-67AF-C012E9593803}"/>
              </a:ext>
            </a:extLst>
          </p:cNvPr>
          <p:cNvSpPr/>
          <p:nvPr/>
        </p:nvSpPr>
        <p:spPr>
          <a:xfrm>
            <a:off x="6052486" y="2176229"/>
            <a:ext cx="589640" cy="62964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985A1B6-8AF0-9BBD-1C84-763D26E4F8E5}"/>
              </a:ext>
            </a:extLst>
          </p:cNvPr>
          <p:cNvSpPr txBox="1"/>
          <p:nvPr/>
        </p:nvSpPr>
        <p:spPr>
          <a:xfrm>
            <a:off x="6950522" y="2608748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B-Cell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56AA622-3655-82F5-5B59-D704E974683E}"/>
              </a:ext>
            </a:extLst>
          </p:cNvPr>
          <p:cNvCxnSpPr>
            <a:cxnSpLocks/>
          </p:cNvCxnSpPr>
          <p:nvPr/>
        </p:nvCxnSpPr>
        <p:spPr>
          <a:xfrm flipV="1">
            <a:off x="7143401" y="2067481"/>
            <a:ext cx="338114" cy="1368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9DFC293D-BCA3-F512-0C25-14089F2E555E}"/>
              </a:ext>
            </a:extLst>
          </p:cNvPr>
          <p:cNvSpPr/>
          <p:nvPr/>
        </p:nvSpPr>
        <p:spPr>
          <a:xfrm rot="2076463">
            <a:off x="7392453" y="7222394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Moon 59">
            <a:extLst>
              <a:ext uri="{FF2B5EF4-FFF2-40B4-BE49-F238E27FC236}">
                <a16:creationId xmlns:a16="http://schemas.microsoft.com/office/drawing/2014/main" id="{325552FE-6969-F791-6C7E-D56F0BA1CD23}"/>
              </a:ext>
            </a:extLst>
          </p:cNvPr>
          <p:cNvSpPr/>
          <p:nvPr/>
        </p:nvSpPr>
        <p:spPr>
          <a:xfrm rot="17805596">
            <a:off x="7388955" y="7246740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BB267DF-EBB1-3FC0-C866-5884C887AD66}"/>
              </a:ext>
            </a:extLst>
          </p:cNvPr>
          <p:cNvSpPr/>
          <p:nvPr/>
        </p:nvSpPr>
        <p:spPr>
          <a:xfrm>
            <a:off x="14295000" y="4338089"/>
            <a:ext cx="2611907" cy="2540531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E4DB0DC-479E-DEF6-ACAD-B0533931E02F}"/>
              </a:ext>
            </a:extLst>
          </p:cNvPr>
          <p:cNvSpPr/>
          <p:nvPr/>
        </p:nvSpPr>
        <p:spPr>
          <a:xfrm>
            <a:off x="13351268" y="7769559"/>
            <a:ext cx="3555639" cy="2540531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D208E7E-599F-4AC3-ED0F-0F0D5251F631}"/>
              </a:ext>
            </a:extLst>
          </p:cNvPr>
          <p:cNvCxnSpPr>
            <a:cxnSpLocks/>
          </p:cNvCxnSpPr>
          <p:nvPr/>
        </p:nvCxnSpPr>
        <p:spPr>
          <a:xfrm flipH="1" flipV="1">
            <a:off x="6695091" y="2984468"/>
            <a:ext cx="294868" cy="1542348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69D697B4-EDA7-0FE2-89E0-E23393E66CD6}"/>
              </a:ext>
            </a:extLst>
          </p:cNvPr>
          <p:cNvSpPr txBox="1"/>
          <p:nvPr/>
        </p:nvSpPr>
        <p:spPr>
          <a:xfrm>
            <a:off x="6456340" y="3553585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2A2B6A1-9FDC-4433-C681-988375E48B97}"/>
              </a:ext>
            </a:extLst>
          </p:cNvPr>
          <p:cNvSpPr txBox="1"/>
          <p:nvPr/>
        </p:nvSpPr>
        <p:spPr>
          <a:xfrm flipH="1">
            <a:off x="114625" y="128250"/>
            <a:ext cx="44337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Immune-Thyroid Model: </a:t>
            </a:r>
          </a:p>
          <a:p>
            <a:r>
              <a:rPr lang="en-US" sz="3200" b="1" dirty="0"/>
              <a:t>Normal Function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F8E4C5E-E4BB-B870-2B2C-A8B54023B116}"/>
              </a:ext>
            </a:extLst>
          </p:cNvPr>
          <p:cNvSpPr/>
          <p:nvPr/>
        </p:nvSpPr>
        <p:spPr>
          <a:xfrm rot="3433085" flipV="1">
            <a:off x="9629618" y="8083506"/>
            <a:ext cx="877918" cy="345932"/>
          </a:xfrm>
          <a:custGeom>
            <a:avLst/>
            <a:gdLst>
              <a:gd name="connsiteX0" fmla="*/ 0 w 1305659"/>
              <a:gd name="connsiteY0" fmla="*/ 235000 h 469999"/>
              <a:gd name="connsiteX1" fmla="*/ 652830 w 1305659"/>
              <a:gd name="connsiteY1" fmla="*/ 0 h 469999"/>
              <a:gd name="connsiteX2" fmla="*/ 1305660 w 1305659"/>
              <a:gd name="connsiteY2" fmla="*/ 235000 h 469999"/>
              <a:gd name="connsiteX3" fmla="*/ 652830 w 1305659"/>
              <a:gd name="connsiteY3" fmla="*/ 470000 h 469999"/>
              <a:gd name="connsiteX4" fmla="*/ 0 w 1305659"/>
              <a:gd name="connsiteY4" fmla="*/ 235000 h 469999"/>
              <a:gd name="connsiteX0" fmla="*/ 0 w 1305660"/>
              <a:gd name="connsiteY0" fmla="*/ 235000 h 330042"/>
              <a:gd name="connsiteX1" fmla="*/ 652830 w 1305660"/>
              <a:gd name="connsiteY1" fmla="*/ 0 h 330042"/>
              <a:gd name="connsiteX2" fmla="*/ 1305660 w 1305660"/>
              <a:gd name="connsiteY2" fmla="*/ 235000 h 330042"/>
              <a:gd name="connsiteX3" fmla="*/ 652830 w 1305660"/>
              <a:gd name="connsiteY3" fmla="*/ 323950 h 330042"/>
              <a:gd name="connsiteX4" fmla="*/ 0 w 1305660"/>
              <a:gd name="connsiteY4" fmla="*/ 235000 h 330042"/>
              <a:gd name="connsiteX0" fmla="*/ 0 w 1305660"/>
              <a:gd name="connsiteY0" fmla="*/ 397170 h 413222"/>
              <a:gd name="connsiteX1" fmla="*/ 652830 w 1305660"/>
              <a:gd name="connsiteY1" fmla="*/ 3420 h 413222"/>
              <a:gd name="connsiteX2" fmla="*/ 1305660 w 1305660"/>
              <a:gd name="connsiteY2" fmla="*/ 238420 h 413222"/>
              <a:gd name="connsiteX3" fmla="*/ 652830 w 1305660"/>
              <a:gd name="connsiteY3" fmla="*/ 327370 h 413222"/>
              <a:gd name="connsiteX4" fmla="*/ 0 w 1305660"/>
              <a:gd name="connsiteY4" fmla="*/ 397170 h 413222"/>
              <a:gd name="connsiteX0" fmla="*/ 0 w 1286610"/>
              <a:gd name="connsiteY0" fmla="*/ 393764 h 426618"/>
              <a:gd name="connsiteX1" fmla="*/ 652830 w 1286610"/>
              <a:gd name="connsiteY1" fmla="*/ 14 h 426618"/>
              <a:gd name="connsiteX2" fmla="*/ 1286610 w 1286610"/>
              <a:gd name="connsiteY2" fmla="*/ 381064 h 426618"/>
              <a:gd name="connsiteX3" fmla="*/ 652830 w 1286610"/>
              <a:gd name="connsiteY3" fmla="*/ 323964 h 426618"/>
              <a:gd name="connsiteX4" fmla="*/ 0 w 1286610"/>
              <a:gd name="connsiteY4" fmla="*/ 393764 h 426618"/>
              <a:gd name="connsiteX0" fmla="*/ 6536 w 1293146"/>
              <a:gd name="connsiteY0" fmla="*/ 393764 h 465191"/>
              <a:gd name="connsiteX1" fmla="*/ 659366 w 1293146"/>
              <a:gd name="connsiteY1" fmla="*/ 14 h 465191"/>
              <a:gd name="connsiteX2" fmla="*/ 1293146 w 1293146"/>
              <a:gd name="connsiteY2" fmla="*/ 381064 h 465191"/>
              <a:gd name="connsiteX3" fmla="*/ 659366 w 1293146"/>
              <a:gd name="connsiteY3" fmla="*/ 323964 h 465191"/>
              <a:gd name="connsiteX4" fmla="*/ 6536 w 1293146"/>
              <a:gd name="connsiteY4" fmla="*/ 393764 h 465191"/>
              <a:gd name="connsiteX0" fmla="*/ 6536 w 1355977"/>
              <a:gd name="connsiteY0" fmla="*/ 393767 h 465194"/>
              <a:gd name="connsiteX1" fmla="*/ 659366 w 1355977"/>
              <a:gd name="connsiteY1" fmla="*/ 17 h 465194"/>
              <a:gd name="connsiteX2" fmla="*/ 1293146 w 1355977"/>
              <a:gd name="connsiteY2" fmla="*/ 381067 h 465194"/>
              <a:gd name="connsiteX3" fmla="*/ 659366 w 1355977"/>
              <a:gd name="connsiteY3" fmla="*/ 323967 h 465194"/>
              <a:gd name="connsiteX4" fmla="*/ 6536 w 1355977"/>
              <a:gd name="connsiteY4" fmla="*/ 393767 h 465194"/>
              <a:gd name="connsiteX0" fmla="*/ 6536 w 1355977"/>
              <a:gd name="connsiteY0" fmla="*/ 393774 h 465201"/>
              <a:gd name="connsiteX1" fmla="*/ 659366 w 1355977"/>
              <a:gd name="connsiteY1" fmla="*/ 24 h 465201"/>
              <a:gd name="connsiteX2" fmla="*/ 1293146 w 1355977"/>
              <a:gd name="connsiteY2" fmla="*/ 381074 h 465201"/>
              <a:gd name="connsiteX3" fmla="*/ 659366 w 1355977"/>
              <a:gd name="connsiteY3" fmla="*/ 323974 h 465201"/>
              <a:gd name="connsiteX4" fmla="*/ 6536 w 1355977"/>
              <a:gd name="connsiteY4" fmla="*/ 393774 h 465201"/>
              <a:gd name="connsiteX0" fmla="*/ 8591 w 1368453"/>
              <a:gd name="connsiteY0" fmla="*/ 394783 h 466210"/>
              <a:gd name="connsiteX1" fmla="*/ 661421 w 1368453"/>
              <a:gd name="connsiteY1" fmla="*/ 1033 h 466210"/>
              <a:gd name="connsiteX2" fmla="*/ 1295201 w 1368453"/>
              <a:gd name="connsiteY2" fmla="*/ 382083 h 466210"/>
              <a:gd name="connsiteX3" fmla="*/ 661421 w 1368453"/>
              <a:gd name="connsiteY3" fmla="*/ 324983 h 466210"/>
              <a:gd name="connsiteX4" fmla="*/ 8591 w 1368453"/>
              <a:gd name="connsiteY4" fmla="*/ 394783 h 466210"/>
              <a:gd name="connsiteX0" fmla="*/ 8591 w 1368453"/>
              <a:gd name="connsiteY0" fmla="*/ 394783 h 466210"/>
              <a:gd name="connsiteX1" fmla="*/ 661421 w 1368453"/>
              <a:gd name="connsiteY1" fmla="*/ 1033 h 466210"/>
              <a:gd name="connsiteX2" fmla="*/ 1295201 w 1368453"/>
              <a:gd name="connsiteY2" fmla="*/ 382083 h 466210"/>
              <a:gd name="connsiteX3" fmla="*/ 661421 w 1368453"/>
              <a:gd name="connsiteY3" fmla="*/ 324983 h 466210"/>
              <a:gd name="connsiteX4" fmla="*/ 8591 w 1368453"/>
              <a:gd name="connsiteY4" fmla="*/ 394783 h 466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453" h="466210">
                <a:moveTo>
                  <a:pt x="8591" y="394783"/>
                </a:moveTo>
                <a:cubicBezTo>
                  <a:pt x="-61259" y="201091"/>
                  <a:pt x="307286" y="15850"/>
                  <a:pt x="661421" y="1033"/>
                </a:cubicBezTo>
                <a:cubicBezTo>
                  <a:pt x="1015556" y="-13784"/>
                  <a:pt x="1568251" y="131646"/>
                  <a:pt x="1295201" y="382083"/>
                </a:cubicBezTo>
                <a:cubicBezTo>
                  <a:pt x="1180901" y="488058"/>
                  <a:pt x="875856" y="322866"/>
                  <a:pt x="661421" y="324983"/>
                </a:cubicBezTo>
                <a:cubicBezTo>
                  <a:pt x="446986" y="327100"/>
                  <a:pt x="78441" y="588475"/>
                  <a:pt x="8591" y="394783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43">
            <a:extLst>
              <a:ext uri="{FF2B5EF4-FFF2-40B4-BE49-F238E27FC236}">
                <a16:creationId xmlns:a16="http://schemas.microsoft.com/office/drawing/2014/main" id="{94C1F1AD-6A5B-0F2D-1218-C6A632D8F3E1}"/>
              </a:ext>
            </a:extLst>
          </p:cNvPr>
          <p:cNvSpPr/>
          <p:nvPr/>
        </p:nvSpPr>
        <p:spPr>
          <a:xfrm rot="15254860" flipV="1">
            <a:off x="9284411" y="8323471"/>
            <a:ext cx="812181" cy="347070"/>
          </a:xfrm>
          <a:custGeom>
            <a:avLst/>
            <a:gdLst>
              <a:gd name="connsiteX0" fmla="*/ 0 w 1305659"/>
              <a:gd name="connsiteY0" fmla="*/ 235000 h 469999"/>
              <a:gd name="connsiteX1" fmla="*/ 652830 w 1305659"/>
              <a:gd name="connsiteY1" fmla="*/ 0 h 469999"/>
              <a:gd name="connsiteX2" fmla="*/ 1305660 w 1305659"/>
              <a:gd name="connsiteY2" fmla="*/ 235000 h 469999"/>
              <a:gd name="connsiteX3" fmla="*/ 652830 w 1305659"/>
              <a:gd name="connsiteY3" fmla="*/ 470000 h 469999"/>
              <a:gd name="connsiteX4" fmla="*/ 0 w 1305659"/>
              <a:gd name="connsiteY4" fmla="*/ 235000 h 469999"/>
              <a:gd name="connsiteX0" fmla="*/ 0 w 1305660"/>
              <a:gd name="connsiteY0" fmla="*/ 235000 h 330042"/>
              <a:gd name="connsiteX1" fmla="*/ 652830 w 1305660"/>
              <a:gd name="connsiteY1" fmla="*/ 0 h 330042"/>
              <a:gd name="connsiteX2" fmla="*/ 1305660 w 1305660"/>
              <a:gd name="connsiteY2" fmla="*/ 235000 h 330042"/>
              <a:gd name="connsiteX3" fmla="*/ 652830 w 1305660"/>
              <a:gd name="connsiteY3" fmla="*/ 323950 h 330042"/>
              <a:gd name="connsiteX4" fmla="*/ 0 w 1305660"/>
              <a:gd name="connsiteY4" fmla="*/ 235000 h 330042"/>
              <a:gd name="connsiteX0" fmla="*/ 0 w 1305660"/>
              <a:gd name="connsiteY0" fmla="*/ 397170 h 413222"/>
              <a:gd name="connsiteX1" fmla="*/ 652830 w 1305660"/>
              <a:gd name="connsiteY1" fmla="*/ 3420 h 413222"/>
              <a:gd name="connsiteX2" fmla="*/ 1305660 w 1305660"/>
              <a:gd name="connsiteY2" fmla="*/ 238420 h 413222"/>
              <a:gd name="connsiteX3" fmla="*/ 652830 w 1305660"/>
              <a:gd name="connsiteY3" fmla="*/ 327370 h 413222"/>
              <a:gd name="connsiteX4" fmla="*/ 0 w 1305660"/>
              <a:gd name="connsiteY4" fmla="*/ 397170 h 413222"/>
              <a:gd name="connsiteX0" fmla="*/ 0 w 1286610"/>
              <a:gd name="connsiteY0" fmla="*/ 393764 h 426618"/>
              <a:gd name="connsiteX1" fmla="*/ 652830 w 1286610"/>
              <a:gd name="connsiteY1" fmla="*/ 14 h 426618"/>
              <a:gd name="connsiteX2" fmla="*/ 1286610 w 1286610"/>
              <a:gd name="connsiteY2" fmla="*/ 381064 h 426618"/>
              <a:gd name="connsiteX3" fmla="*/ 652830 w 1286610"/>
              <a:gd name="connsiteY3" fmla="*/ 323964 h 426618"/>
              <a:gd name="connsiteX4" fmla="*/ 0 w 1286610"/>
              <a:gd name="connsiteY4" fmla="*/ 393764 h 426618"/>
              <a:gd name="connsiteX0" fmla="*/ 6536 w 1293146"/>
              <a:gd name="connsiteY0" fmla="*/ 393764 h 465191"/>
              <a:gd name="connsiteX1" fmla="*/ 659366 w 1293146"/>
              <a:gd name="connsiteY1" fmla="*/ 14 h 465191"/>
              <a:gd name="connsiteX2" fmla="*/ 1293146 w 1293146"/>
              <a:gd name="connsiteY2" fmla="*/ 381064 h 465191"/>
              <a:gd name="connsiteX3" fmla="*/ 659366 w 1293146"/>
              <a:gd name="connsiteY3" fmla="*/ 323964 h 465191"/>
              <a:gd name="connsiteX4" fmla="*/ 6536 w 1293146"/>
              <a:gd name="connsiteY4" fmla="*/ 393764 h 465191"/>
              <a:gd name="connsiteX0" fmla="*/ 6536 w 1355977"/>
              <a:gd name="connsiteY0" fmla="*/ 393767 h 465194"/>
              <a:gd name="connsiteX1" fmla="*/ 659366 w 1355977"/>
              <a:gd name="connsiteY1" fmla="*/ 17 h 465194"/>
              <a:gd name="connsiteX2" fmla="*/ 1293146 w 1355977"/>
              <a:gd name="connsiteY2" fmla="*/ 381067 h 465194"/>
              <a:gd name="connsiteX3" fmla="*/ 659366 w 1355977"/>
              <a:gd name="connsiteY3" fmla="*/ 323967 h 465194"/>
              <a:gd name="connsiteX4" fmla="*/ 6536 w 1355977"/>
              <a:gd name="connsiteY4" fmla="*/ 393767 h 465194"/>
              <a:gd name="connsiteX0" fmla="*/ 6536 w 1355977"/>
              <a:gd name="connsiteY0" fmla="*/ 393774 h 465201"/>
              <a:gd name="connsiteX1" fmla="*/ 659366 w 1355977"/>
              <a:gd name="connsiteY1" fmla="*/ 24 h 465201"/>
              <a:gd name="connsiteX2" fmla="*/ 1293146 w 1355977"/>
              <a:gd name="connsiteY2" fmla="*/ 381074 h 465201"/>
              <a:gd name="connsiteX3" fmla="*/ 659366 w 1355977"/>
              <a:gd name="connsiteY3" fmla="*/ 323974 h 465201"/>
              <a:gd name="connsiteX4" fmla="*/ 6536 w 1355977"/>
              <a:gd name="connsiteY4" fmla="*/ 393774 h 465201"/>
              <a:gd name="connsiteX0" fmla="*/ 8591 w 1368453"/>
              <a:gd name="connsiteY0" fmla="*/ 394783 h 466210"/>
              <a:gd name="connsiteX1" fmla="*/ 661421 w 1368453"/>
              <a:gd name="connsiteY1" fmla="*/ 1033 h 466210"/>
              <a:gd name="connsiteX2" fmla="*/ 1295201 w 1368453"/>
              <a:gd name="connsiteY2" fmla="*/ 382083 h 466210"/>
              <a:gd name="connsiteX3" fmla="*/ 661421 w 1368453"/>
              <a:gd name="connsiteY3" fmla="*/ 324983 h 466210"/>
              <a:gd name="connsiteX4" fmla="*/ 8591 w 1368453"/>
              <a:gd name="connsiteY4" fmla="*/ 394783 h 466210"/>
              <a:gd name="connsiteX0" fmla="*/ 8591 w 1368453"/>
              <a:gd name="connsiteY0" fmla="*/ 394783 h 466210"/>
              <a:gd name="connsiteX1" fmla="*/ 661421 w 1368453"/>
              <a:gd name="connsiteY1" fmla="*/ 1033 h 466210"/>
              <a:gd name="connsiteX2" fmla="*/ 1295201 w 1368453"/>
              <a:gd name="connsiteY2" fmla="*/ 382083 h 466210"/>
              <a:gd name="connsiteX3" fmla="*/ 661421 w 1368453"/>
              <a:gd name="connsiteY3" fmla="*/ 324983 h 466210"/>
              <a:gd name="connsiteX4" fmla="*/ 8591 w 1368453"/>
              <a:gd name="connsiteY4" fmla="*/ 394783 h 466210"/>
              <a:gd name="connsiteX0" fmla="*/ 30 w 1359892"/>
              <a:gd name="connsiteY0" fmla="*/ 394783 h 428928"/>
              <a:gd name="connsiteX1" fmla="*/ 652860 w 1359892"/>
              <a:gd name="connsiteY1" fmla="*/ 1033 h 428928"/>
              <a:gd name="connsiteX2" fmla="*/ 1286640 w 1359892"/>
              <a:gd name="connsiteY2" fmla="*/ 382083 h 428928"/>
              <a:gd name="connsiteX3" fmla="*/ 673599 w 1359892"/>
              <a:gd name="connsiteY3" fmla="*/ 382911 h 428928"/>
              <a:gd name="connsiteX4" fmla="*/ 30 w 1359892"/>
              <a:gd name="connsiteY4" fmla="*/ 394783 h 428928"/>
              <a:gd name="connsiteX0" fmla="*/ 37362 w 1397224"/>
              <a:gd name="connsiteY0" fmla="*/ 394783 h 502706"/>
              <a:gd name="connsiteX1" fmla="*/ 690192 w 1397224"/>
              <a:gd name="connsiteY1" fmla="*/ 1033 h 502706"/>
              <a:gd name="connsiteX2" fmla="*/ 1323972 w 1397224"/>
              <a:gd name="connsiteY2" fmla="*/ 382083 h 502706"/>
              <a:gd name="connsiteX3" fmla="*/ 710931 w 1397224"/>
              <a:gd name="connsiteY3" fmla="*/ 382911 h 502706"/>
              <a:gd name="connsiteX4" fmla="*/ 37362 w 1397224"/>
              <a:gd name="connsiteY4" fmla="*/ 394783 h 50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224" h="502706">
                <a:moveTo>
                  <a:pt x="37362" y="394783"/>
                </a:moveTo>
                <a:cubicBezTo>
                  <a:pt x="-137013" y="146226"/>
                  <a:pt x="336057" y="15850"/>
                  <a:pt x="690192" y="1033"/>
                </a:cubicBezTo>
                <a:cubicBezTo>
                  <a:pt x="1044327" y="-13784"/>
                  <a:pt x="1597022" y="131646"/>
                  <a:pt x="1323972" y="382083"/>
                </a:cubicBezTo>
                <a:cubicBezTo>
                  <a:pt x="1209672" y="488058"/>
                  <a:pt x="925366" y="380794"/>
                  <a:pt x="710931" y="382911"/>
                </a:cubicBezTo>
                <a:cubicBezTo>
                  <a:pt x="496496" y="385028"/>
                  <a:pt x="211737" y="643340"/>
                  <a:pt x="37362" y="394783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43">
            <a:extLst>
              <a:ext uri="{FF2B5EF4-FFF2-40B4-BE49-F238E27FC236}">
                <a16:creationId xmlns:a16="http://schemas.microsoft.com/office/drawing/2014/main" id="{4EDAAD43-363D-DDB5-4045-EEBFABA205AC}"/>
              </a:ext>
            </a:extLst>
          </p:cNvPr>
          <p:cNvSpPr/>
          <p:nvPr/>
        </p:nvSpPr>
        <p:spPr>
          <a:xfrm rot="8279041" flipV="1">
            <a:off x="8819971" y="7928925"/>
            <a:ext cx="863731" cy="290927"/>
          </a:xfrm>
          <a:custGeom>
            <a:avLst/>
            <a:gdLst>
              <a:gd name="connsiteX0" fmla="*/ 0 w 1305659"/>
              <a:gd name="connsiteY0" fmla="*/ 235000 h 469999"/>
              <a:gd name="connsiteX1" fmla="*/ 652830 w 1305659"/>
              <a:gd name="connsiteY1" fmla="*/ 0 h 469999"/>
              <a:gd name="connsiteX2" fmla="*/ 1305660 w 1305659"/>
              <a:gd name="connsiteY2" fmla="*/ 235000 h 469999"/>
              <a:gd name="connsiteX3" fmla="*/ 652830 w 1305659"/>
              <a:gd name="connsiteY3" fmla="*/ 470000 h 469999"/>
              <a:gd name="connsiteX4" fmla="*/ 0 w 1305659"/>
              <a:gd name="connsiteY4" fmla="*/ 235000 h 469999"/>
              <a:gd name="connsiteX0" fmla="*/ 0 w 1305660"/>
              <a:gd name="connsiteY0" fmla="*/ 235000 h 330042"/>
              <a:gd name="connsiteX1" fmla="*/ 652830 w 1305660"/>
              <a:gd name="connsiteY1" fmla="*/ 0 h 330042"/>
              <a:gd name="connsiteX2" fmla="*/ 1305660 w 1305660"/>
              <a:gd name="connsiteY2" fmla="*/ 235000 h 330042"/>
              <a:gd name="connsiteX3" fmla="*/ 652830 w 1305660"/>
              <a:gd name="connsiteY3" fmla="*/ 323950 h 330042"/>
              <a:gd name="connsiteX4" fmla="*/ 0 w 1305660"/>
              <a:gd name="connsiteY4" fmla="*/ 235000 h 330042"/>
              <a:gd name="connsiteX0" fmla="*/ 0 w 1305660"/>
              <a:gd name="connsiteY0" fmla="*/ 397170 h 413222"/>
              <a:gd name="connsiteX1" fmla="*/ 652830 w 1305660"/>
              <a:gd name="connsiteY1" fmla="*/ 3420 h 413222"/>
              <a:gd name="connsiteX2" fmla="*/ 1305660 w 1305660"/>
              <a:gd name="connsiteY2" fmla="*/ 238420 h 413222"/>
              <a:gd name="connsiteX3" fmla="*/ 652830 w 1305660"/>
              <a:gd name="connsiteY3" fmla="*/ 327370 h 413222"/>
              <a:gd name="connsiteX4" fmla="*/ 0 w 1305660"/>
              <a:gd name="connsiteY4" fmla="*/ 397170 h 413222"/>
              <a:gd name="connsiteX0" fmla="*/ 0 w 1286610"/>
              <a:gd name="connsiteY0" fmla="*/ 393764 h 426618"/>
              <a:gd name="connsiteX1" fmla="*/ 652830 w 1286610"/>
              <a:gd name="connsiteY1" fmla="*/ 14 h 426618"/>
              <a:gd name="connsiteX2" fmla="*/ 1286610 w 1286610"/>
              <a:gd name="connsiteY2" fmla="*/ 381064 h 426618"/>
              <a:gd name="connsiteX3" fmla="*/ 652830 w 1286610"/>
              <a:gd name="connsiteY3" fmla="*/ 323964 h 426618"/>
              <a:gd name="connsiteX4" fmla="*/ 0 w 1286610"/>
              <a:gd name="connsiteY4" fmla="*/ 393764 h 426618"/>
              <a:gd name="connsiteX0" fmla="*/ 6536 w 1293146"/>
              <a:gd name="connsiteY0" fmla="*/ 393764 h 465191"/>
              <a:gd name="connsiteX1" fmla="*/ 659366 w 1293146"/>
              <a:gd name="connsiteY1" fmla="*/ 14 h 465191"/>
              <a:gd name="connsiteX2" fmla="*/ 1293146 w 1293146"/>
              <a:gd name="connsiteY2" fmla="*/ 381064 h 465191"/>
              <a:gd name="connsiteX3" fmla="*/ 659366 w 1293146"/>
              <a:gd name="connsiteY3" fmla="*/ 323964 h 465191"/>
              <a:gd name="connsiteX4" fmla="*/ 6536 w 1293146"/>
              <a:gd name="connsiteY4" fmla="*/ 393764 h 465191"/>
              <a:gd name="connsiteX0" fmla="*/ 6536 w 1355977"/>
              <a:gd name="connsiteY0" fmla="*/ 393767 h 465194"/>
              <a:gd name="connsiteX1" fmla="*/ 659366 w 1355977"/>
              <a:gd name="connsiteY1" fmla="*/ 17 h 465194"/>
              <a:gd name="connsiteX2" fmla="*/ 1293146 w 1355977"/>
              <a:gd name="connsiteY2" fmla="*/ 381067 h 465194"/>
              <a:gd name="connsiteX3" fmla="*/ 659366 w 1355977"/>
              <a:gd name="connsiteY3" fmla="*/ 323967 h 465194"/>
              <a:gd name="connsiteX4" fmla="*/ 6536 w 1355977"/>
              <a:gd name="connsiteY4" fmla="*/ 393767 h 465194"/>
              <a:gd name="connsiteX0" fmla="*/ 6536 w 1355977"/>
              <a:gd name="connsiteY0" fmla="*/ 393774 h 465201"/>
              <a:gd name="connsiteX1" fmla="*/ 659366 w 1355977"/>
              <a:gd name="connsiteY1" fmla="*/ 24 h 465201"/>
              <a:gd name="connsiteX2" fmla="*/ 1293146 w 1355977"/>
              <a:gd name="connsiteY2" fmla="*/ 381074 h 465201"/>
              <a:gd name="connsiteX3" fmla="*/ 659366 w 1355977"/>
              <a:gd name="connsiteY3" fmla="*/ 323974 h 465201"/>
              <a:gd name="connsiteX4" fmla="*/ 6536 w 1355977"/>
              <a:gd name="connsiteY4" fmla="*/ 393774 h 465201"/>
              <a:gd name="connsiteX0" fmla="*/ 8591 w 1368453"/>
              <a:gd name="connsiteY0" fmla="*/ 394783 h 466210"/>
              <a:gd name="connsiteX1" fmla="*/ 661421 w 1368453"/>
              <a:gd name="connsiteY1" fmla="*/ 1033 h 466210"/>
              <a:gd name="connsiteX2" fmla="*/ 1295201 w 1368453"/>
              <a:gd name="connsiteY2" fmla="*/ 382083 h 466210"/>
              <a:gd name="connsiteX3" fmla="*/ 661421 w 1368453"/>
              <a:gd name="connsiteY3" fmla="*/ 324983 h 466210"/>
              <a:gd name="connsiteX4" fmla="*/ 8591 w 1368453"/>
              <a:gd name="connsiteY4" fmla="*/ 394783 h 466210"/>
              <a:gd name="connsiteX0" fmla="*/ 8591 w 1368453"/>
              <a:gd name="connsiteY0" fmla="*/ 394783 h 466210"/>
              <a:gd name="connsiteX1" fmla="*/ 661421 w 1368453"/>
              <a:gd name="connsiteY1" fmla="*/ 1033 h 466210"/>
              <a:gd name="connsiteX2" fmla="*/ 1295201 w 1368453"/>
              <a:gd name="connsiteY2" fmla="*/ 382083 h 466210"/>
              <a:gd name="connsiteX3" fmla="*/ 661421 w 1368453"/>
              <a:gd name="connsiteY3" fmla="*/ 324983 h 466210"/>
              <a:gd name="connsiteX4" fmla="*/ 8591 w 1368453"/>
              <a:gd name="connsiteY4" fmla="*/ 394783 h 466210"/>
              <a:gd name="connsiteX0" fmla="*/ 235 w 1360097"/>
              <a:gd name="connsiteY0" fmla="*/ 394783 h 421258"/>
              <a:gd name="connsiteX1" fmla="*/ 653065 w 1360097"/>
              <a:gd name="connsiteY1" fmla="*/ 1033 h 421258"/>
              <a:gd name="connsiteX2" fmla="*/ 1286845 w 1360097"/>
              <a:gd name="connsiteY2" fmla="*/ 382083 h 421258"/>
              <a:gd name="connsiteX3" fmla="*/ 586618 w 1360097"/>
              <a:gd name="connsiteY3" fmla="*/ 347335 h 421258"/>
              <a:gd name="connsiteX4" fmla="*/ 235 w 1360097"/>
              <a:gd name="connsiteY4" fmla="*/ 394783 h 421258"/>
              <a:gd name="connsiteX0" fmla="*/ 6169 w 1366031"/>
              <a:gd name="connsiteY0" fmla="*/ 394783 h 421258"/>
              <a:gd name="connsiteX1" fmla="*/ 658999 w 1366031"/>
              <a:gd name="connsiteY1" fmla="*/ 1033 h 421258"/>
              <a:gd name="connsiteX2" fmla="*/ 1292779 w 1366031"/>
              <a:gd name="connsiteY2" fmla="*/ 382083 h 421258"/>
              <a:gd name="connsiteX3" fmla="*/ 592552 w 1366031"/>
              <a:gd name="connsiteY3" fmla="*/ 347335 h 421258"/>
              <a:gd name="connsiteX4" fmla="*/ 6169 w 1366031"/>
              <a:gd name="connsiteY4" fmla="*/ 394783 h 421258"/>
              <a:gd name="connsiteX0" fmla="*/ 17973 w 1377835"/>
              <a:gd name="connsiteY0" fmla="*/ 394783 h 453482"/>
              <a:gd name="connsiteX1" fmla="*/ 670803 w 1377835"/>
              <a:gd name="connsiteY1" fmla="*/ 1033 h 453482"/>
              <a:gd name="connsiteX2" fmla="*/ 1304583 w 1377835"/>
              <a:gd name="connsiteY2" fmla="*/ 382083 h 453482"/>
              <a:gd name="connsiteX3" fmla="*/ 604356 w 1377835"/>
              <a:gd name="connsiteY3" fmla="*/ 347335 h 453482"/>
              <a:gd name="connsiteX4" fmla="*/ 17973 w 1377835"/>
              <a:gd name="connsiteY4" fmla="*/ 394783 h 453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7835" h="453482">
                <a:moveTo>
                  <a:pt x="17973" y="394783"/>
                </a:moveTo>
                <a:cubicBezTo>
                  <a:pt x="-90999" y="239966"/>
                  <a:pt x="316668" y="15850"/>
                  <a:pt x="670803" y="1033"/>
                </a:cubicBezTo>
                <a:cubicBezTo>
                  <a:pt x="1024938" y="-13784"/>
                  <a:pt x="1577633" y="131646"/>
                  <a:pt x="1304583" y="382083"/>
                </a:cubicBezTo>
                <a:cubicBezTo>
                  <a:pt x="1190283" y="488058"/>
                  <a:pt x="818791" y="345218"/>
                  <a:pt x="604356" y="347335"/>
                </a:cubicBezTo>
                <a:cubicBezTo>
                  <a:pt x="389921" y="349452"/>
                  <a:pt x="126945" y="549600"/>
                  <a:pt x="17973" y="394783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27E8FA9-5A5E-9D9B-A9FF-037A7BF1EF22}"/>
              </a:ext>
            </a:extLst>
          </p:cNvPr>
          <p:cNvSpPr txBox="1"/>
          <p:nvPr/>
        </p:nvSpPr>
        <p:spPr>
          <a:xfrm>
            <a:off x="9898836" y="8641911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Pathogen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8C5460C5-DF29-19FA-CBE6-104AC7D46D18}"/>
              </a:ext>
            </a:extLst>
          </p:cNvPr>
          <p:cNvCxnSpPr>
            <a:cxnSpLocks/>
          </p:cNvCxnSpPr>
          <p:nvPr/>
        </p:nvCxnSpPr>
        <p:spPr>
          <a:xfrm flipH="1">
            <a:off x="8863016" y="8488333"/>
            <a:ext cx="516040" cy="202327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0EC48D1E-F5DC-6B20-FB52-459DC62261CF}"/>
              </a:ext>
            </a:extLst>
          </p:cNvPr>
          <p:cNvCxnSpPr>
            <a:cxnSpLocks/>
          </p:cNvCxnSpPr>
          <p:nvPr/>
        </p:nvCxnSpPr>
        <p:spPr>
          <a:xfrm flipH="1" flipV="1">
            <a:off x="7142599" y="8738517"/>
            <a:ext cx="1220032" cy="14821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4EBEF924-008B-EEAA-01EC-7237CEBFCF85}"/>
              </a:ext>
            </a:extLst>
          </p:cNvPr>
          <p:cNvSpPr/>
          <p:nvPr/>
        </p:nvSpPr>
        <p:spPr>
          <a:xfrm rot="9699335">
            <a:off x="7048057" y="8691530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Moon 74">
            <a:extLst>
              <a:ext uri="{FF2B5EF4-FFF2-40B4-BE49-F238E27FC236}">
                <a16:creationId xmlns:a16="http://schemas.microsoft.com/office/drawing/2014/main" id="{28263093-6706-6B59-5D47-C619F3B3E4E5}"/>
              </a:ext>
            </a:extLst>
          </p:cNvPr>
          <p:cNvSpPr/>
          <p:nvPr/>
        </p:nvSpPr>
        <p:spPr>
          <a:xfrm rot="4577754">
            <a:off x="7041768" y="8643405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1A5CF073-CA7F-0E56-597E-EC39311E9EE1}"/>
              </a:ext>
            </a:extLst>
          </p:cNvPr>
          <p:cNvSpPr/>
          <p:nvPr/>
        </p:nvSpPr>
        <p:spPr>
          <a:xfrm>
            <a:off x="6964864" y="9786673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B3565FAC-48A9-7420-79A7-2FC3880023D9}"/>
              </a:ext>
            </a:extLst>
          </p:cNvPr>
          <p:cNvSpPr/>
          <p:nvPr/>
        </p:nvSpPr>
        <p:spPr>
          <a:xfrm>
            <a:off x="7096114" y="9866964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6B11F3D3-4153-362B-FA1D-3986BECC6DCE}"/>
              </a:ext>
            </a:extLst>
          </p:cNvPr>
          <p:cNvSpPr/>
          <p:nvPr/>
        </p:nvSpPr>
        <p:spPr>
          <a:xfrm>
            <a:off x="6945861" y="9913526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C6A47E2C-8F12-CAEE-57F0-735B88467EF8}"/>
              </a:ext>
            </a:extLst>
          </p:cNvPr>
          <p:cNvSpPr/>
          <p:nvPr/>
        </p:nvSpPr>
        <p:spPr>
          <a:xfrm>
            <a:off x="7085304" y="10016909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64C5D02-9CCD-2385-464D-2F0596F704D6}"/>
              </a:ext>
            </a:extLst>
          </p:cNvPr>
          <p:cNvSpPr/>
          <p:nvPr/>
        </p:nvSpPr>
        <p:spPr>
          <a:xfrm>
            <a:off x="7232717" y="9739076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F1797C8A-E453-16D3-D507-998666C3A02E}"/>
              </a:ext>
            </a:extLst>
          </p:cNvPr>
          <p:cNvSpPr/>
          <p:nvPr/>
        </p:nvSpPr>
        <p:spPr>
          <a:xfrm>
            <a:off x="7269371" y="9939992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F3C4633-5467-1E35-0AD3-A872501D1739}"/>
              </a:ext>
            </a:extLst>
          </p:cNvPr>
          <p:cNvSpPr txBox="1"/>
          <p:nvPr/>
        </p:nvSpPr>
        <p:spPr>
          <a:xfrm>
            <a:off x="6715888" y="10155483"/>
            <a:ext cx="11813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/>
              <a:t>Cy</a:t>
            </a:r>
            <a:r>
              <a:rPr lang="en-US" sz="1600" dirty="0"/>
              <a:t>tokines</a:t>
            </a:r>
            <a:endParaRPr lang="en-US" sz="1600" b="0" dirty="0"/>
          </a:p>
          <a:p>
            <a:endParaRPr lang="en-US" sz="1600" dirty="0"/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1C95BF8E-ED7D-09F5-9F8D-F26FD9820E8C}"/>
              </a:ext>
            </a:extLst>
          </p:cNvPr>
          <p:cNvCxnSpPr>
            <a:cxnSpLocks/>
          </p:cNvCxnSpPr>
          <p:nvPr/>
        </p:nvCxnSpPr>
        <p:spPr>
          <a:xfrm>
            <a:off x="5908864" y="9093975"/>
            <a:ext cx="1008881" cy="63931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2" name="Freeform: Shape 151">
            <a:extLst>
              <a:ext uri="{FF2B5EF4-FFF2-40B4-BE49-F238E27FC236}">
                <a16:creationId xmlns:a16="http://schemas.microsoft.com/office/drawing/2014/main" id="{EC2F1CD9-670F-0DB4-CD69-26E091955E1C}"/>
              </a:ext>
            </a:extLst>
          </p:cNvPr>
          <p:cNvSpPr/>
          <p:nvPr/>
        </p:nvSpPr>
        <p:spPr>
          <a:xfrm>
            <a:off x="7593488" y="8181474"/>
            <a:ext cx="4398745" cy="1819174"/>
          </a:xfrm>
          <a:custGeom>
            <a:avLst/>
            <a:gdLst>
              <a:gd name="connsiteX0" fmla="*/ 0 w 4398745"/>
              <a:gd name="connsiteY0" fmla="*/ 1819174 h 1819174"/>
              <a:gd name="connsiteX1" fmla="*/ 3359216 w 4398745"/>
              <a:gd name="connsiteY1" fmla="*/ 1501541 h 1819174"/>
              <a:gd name="connsiteX2" fmla="*/ 4398745 w 4398745"/>
              <a:gd name="connsiteY2" fmla="*/ 0 h 1819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98745" h="1819174">
                <a:moveTo>
                  <a:pt x="0" y="1819174"/>
                </a:moveTo>
                <a:cubicBezTo>
                  <a:pt x="1313046" y="1811955"/>
                  <a:pt x="2626092" y="1804737"/>
                  <a:pt x="3359216" y="1501541"/>
                </a:cubicBezTo>
                <a:cubicBezTo>
                  <a:pt x="4092340" y="1198345"/>
                  <a:pt x="4245542" y="599172"/>
                  <a:pt x="4398745" y="0"/>
                </a:cubicBezTo>
              </a:path>
            </a:pathLst>
          </a:cu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5CAA7730-64DD-C9BB-8200-CF717229CFE2}"/>
              </a:ext>
            </a:extLst>
          </p:cNvPr>
          <p:cNvSpPr txBox="1"/>
          <p:nvPr/>
        </p:nvSpPr>
        <p:spPr>
          <a:xfrm>
            <a:off x="8406687" y="3442883"/>
            <a:ext cx="171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Pathogen Apoptosis</a:t>
            </a:r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39F00883-87EB-1394-AC82-AB9F586C09F8}"/>
              </a:ext>
            </a:extLst>
          </p:cNvPr>
          <p:cNvSpPr/>
          <p:nvPr/>
        </p:nvSpPr>
        <p:spPr>
          <a:xfrm>
            <a:off x="9563839" y="8609998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27E3CA6B-0752-1FBC-89D3-EC12AF1860AB}"/>
              </a:ext>
            </a:extLst>
          </p:cNvPr>
          <p:cNvSpPr/>
          <p:nvPr/>
        </p:nvSpPr>
        <p:spPr>
          <a:xfrm>
            <a:off x="9685486" y="8137326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60351DEB-DECA-A4FB-B894-F80649C6BBEB}"/>
              </a:ext>
            </a:extLst>
          </p:cNvPr>
          <p:cNvSpPr/>
          <p:nvPr/>
        </p:nvSpPr>
        <p:spPr>
          <a:xfrm>
            <a:off x="9868388" y="8284436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95492A35-09D5-C49C-98B7-E387388B4F91}"/>
              </a:ext>
            </a:extLst>
          </p:cNvPr>
          <p:cNvSpPr/>
          <p:nvPr/>
        </p:nvSpPr>
        <p:spPr>
          <a:xfrm>
            <a:off x="9212063" y="8167741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9C44767E-D4D8-62DC-9E3F-3A8F748FA835}"/>
              </a:ext>
            </a:extLst>
          </p:cNvPr>
          <p:cNvSpPr/>
          <p:nvPr/>
        </p:nvSpPr>
        <p:spPr>
          <a:xfrm>
            <a:off x="9460870" y="7775518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BD6DF37E-87B8-7DB0-5D9B-8E392CB33F8E}"/>
              </a:ext>
            </a:extLst>
          </p:cNvPr>
          <p:cNvSpPr/>
          <p:nvPr/>
        </p:nvSpPr>
        <p:spPr>
          <a:xfrm>
            <a:off x="10011476" y="7914101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E2955DBB-4CB4-8BDB-97BC-5C111D1D673C}"/>
              </a:ext>
            </a:extLst>
          </p:cNvPr>
          <p:cNvSpPr/>
          <p:nvPr/>
        </p:nvSpPr>
        <p:spPr>
          <a:xfrm>
            <a:off x="10149584" y="8549013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838AD0A3-C4F1-9A65-5236-2874C959A671}"/>
              </a:ext>
            </a:extLst>
          </p:cNvPr>
          <p:cNvSpPr/>
          <p:nvPr/>
        </p:nvSpPr>
        <p:spPr>
          <a:xfrm>
            <a:off x="10035118" y="3317770"/>
            <a:ext cx="58995" cy="8096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6" name="Picture 4">
            <a:extLst>
              <a:ext uri="{FF2B5EF4-FFF2-40B4-BE49-F238E27FC236}">
                <a16:creationId xmlns:a16="http://schemas.microsoft.com/office/drawing/2014/main" id="{281737C5-D55D-511E-EEE0-D47EBD16E8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099470">
            <a:off x="9941937" y="3204034"/>
            <a:ext cx="172374" cy="254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Arc 37">
            <a:extLst>
              <a:ext uri="{FF2B5EF4-FFF2-40B4-BE49-F238E27FC236}">
                <a16:creationId xmlns:a16="http://schemas.microsoft.com/office/drawing/2014/main" id="{2E0C34D8-626F-C1B4-571C-B5DE4B8DC38A}"/>
              </a:ext>
            </a:extLst>
          </p:cNvPr>
          <p:cNvSpPr/>
          <p:nvPr/>
        </p:nvSpPr>
        <p:spPr>
          <a:xfrm rot="13872444">
            <a:off x="6163379" y="893646"/>
            <a:ext cx="1101860" cy="1018757"/>
          </a:xfrm>
          <a:prstGeom prst="arc">
            <a:avLst>
              <a:gd name="adj1" fmla="val 16200000"/>
              <a:gd name="adj2" fmla="val 10622262"/>
            </a:avLst>
          </a:prstGeom>
          <a:ln w="6350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6ACA19F2-0D21-1151-5038-10167CD436E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05963">
            <a:off x="6328163" y="1054411"/>
            <a:ext cx="731775" cy="421479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F61423C8-EAEF-EBC7-FCE1-4DC5E2C89784}"/>
              </a:ext>
            </a:extLst>
          </p:cNvPr>
          <p:cNvSpPr txBox="1"/>
          <p:nvPr/>
        </p:nvSpPr>
        <p:spPr>
          <a:xfrm>
            <a:off x="6740728" y="1510984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89AD632-9162-9403-7BC4-DF787B4E0B9D}"/>
              </a:ext>
            </a:extLst>
          </p:cNvPr>
          <p:cNvSpPr txBox="1"/>
          <p:nvPr/>
        </p:nvSpPr>
        <p:spPr>
          <a:xfrm>
            <a:off x="6273890" y="148523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A896B5A-54AD-AB15-3D2C-6B51449DB91A}"/>
              </a:ext>
            </a:extLst>
          </p:cNvPr>
          <p:cNvSpPr txBox="1"/>
          <p:nvPr/>
        </p:nvSpPr>
        <p:spPr>
          <a:xfrm>
            <a:off x="7057059" y="7995782"/>
            <a:ext cx="17178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Dendritic Cell</a:t>
            </a:r>
          </a:p>
          <a:p>
            <a:r>
              <a:rPr lang="en-US" sz="1200" i="1" dirty="0"/>
              <a:t>or other APC</a:t>
            </a:r>
          </a:p>
        </p:txBody>
      </p:sp>
      <p:pic>
        <p:nvPicPr>
          <p:cNvPr id="68" name="Picture 4" descr="brain stem Icon - Free PNG &amp; SVG 716581 - Noun Project">
            <a:extLst>
              <a:ext uri="{FF2B5EF4-FFF2-40B4-BE49-F238E27FC236}">
                <a16:creationId xmlns:a16="http://schemas.microsoft.com/office/drawing/2014/main" id="{AE2364A7-8F5D-8D95-9BAD-8C83C9FCB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9872" y="4753148"/>
            <a:ext cx="855002" cy="855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56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6EE13A5C-2F52-14F6-3EA0-52BA5CB1DF1C}"/>
              </a:ext>
            </a:extLst>
          </p:cNvPr>
          <p:cNvSpPr/>
          <p:nvPr/>
        </p:nvSpPr>
        <p:spPr>
          <a:xfrm rot="2282339">
            <a:off x="10150079" y="3430418"/>
            <a:ext cx="448302" cy="472538"/>
          </a:xfrm>
          <a:custGeom>
            <a:avLst/>
            <a:gdLst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0 w 478189"/>
              <a:gd name="connsiteY7" fmla="*/ 371557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950 h 446507"/>
              <a:gd name="connsiteX1" fmla="*/ 74313 w 478189"/>
              <a:gd name="connsiteY1" fmla="*/ 637 h 446507"/>
              <a:gd name="connsiteX2" fmla="*/ 403876 w 478189"/>
              <a:gd name="connsiteY2" fmla="*/ 637 h 446507"/>
              <a:gd name="connsiteX3" fmla="*/ 451808 w 478189"/>
              <a:gd name="connsiteY3" fmla="*/ 68713 h 446507"/>
              <a:gd name="connsiteX4" fmla="*/ 478189 w 478189"/>
              <a:gd name="connsiteY4" fmla="*/ 372194 h 446507"/>
              <a:gd name="connsiteX5" fmla="*/ 403876 w 478189"/>
              <a:gd name="connsiteY5" fmla="*/ 446507 h 446507"/>
              <a:gd name="connsiteX6" fmla="*/ 74313 w 478189"/>
              <a:gd name="connsiteY6" fmla="*/ 446507 h 446507"/>
              <a:gd name="connsiteX7" fmla="*/ 50444 w 478189"/>
              <a:gd name="connsiteY7" fmla="*/ 354228 h 446507"/>
              <a:gd name="connsiteX8" fmla="*/ 0 w 478189"/>
              <a:gd name="connsiteY8" fmla="*/ 74950 h 446507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40283 w 478189"/>
              <a:gd name="connsiteY3" fmla="*/ 79108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403876 w 467915"/>
              <a:gd name="connsiteY5" fmla="*/ 445870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50444 w 467915"/>
              <a:gd name="connsiteY7" fmla="*/ 353591 h 440545"/>
              <a:gd name="connsiteX8" fmla="*/ 0 w 467915"/>
              <a:gd name="connsiteY8" fmla="*/ 74313 h 440545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104913 w 467915"/>
              <a:gd name="connsiteY7" fmla="*/ 315007 h 440545"/>
              <a:gd name="connsiteX8" fmla="*/ 0 w 467915"/>
              <a:gd name="connsiteY8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72038 w 468258"/>
              <a:gd name="connsiteY8" fmla="*/ 159936 h 440545"/>
              <a:gd name="connsiteX9" fmla="*/ 343 w 468258"/>
              <a:gd name="connsiteY9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46371 w 468258"/>
              <a:gd name="connsiteY8" fmla="*/ 240487 h 440545"/>
              <a:gd name="connsiteX9" fmla="*/ 72038 w 468258"/>
              <a:gd name="connsiteY9" fmla="*/ 159936 h 440545"/>
              <a:gd name="connsiteX10" fmla="*/ 343 w 468258"/>
              <a:gd name="connsiteY10" fmla="*/ 74313 h 440545"/>
              <a:gd name="connsiteX0" fmla="*/ 502 w 448302"/>
              <a:gd name="connsiteY0" fmla="*/ 48497 h 440545"/>
              <a:gd name="connsiteX1" fmla="*/ 54700 w 448302"/>
              <a:gd name="connsiteY1" fmla="*/ 0 h 440545"/>
              <a:gd name="connsiteX2" fmla="*/ 352246 w 448302"/>
              <a:gd name="connsiteY2" fmla="*/ 2877 h 440545"/>
              <a:gd name="connsiteX3" fmla="*/ 420670 w 448302"/>
              <a:gd name="connsiteY3" fmla="*/ 79108 h 440545"/>
              <a:gd name="connsiteX4" fmla="*/ 448302 w 448302"/>
              <a:gd name="connsiteY4" fmla="*/ 381611 h 440545"/>
              <a:gd name="connsiteX5" fmla="*/ 370296 w 448302"/>
              <a:gd name="connsiteY5" fmla="*/ 430593 h 440545"/>
              <a:gd name="connsiteX6" fmla="*/ 66659 w 448302"/>
              <a:gd name="connsiteY6" fmla="*/ 440545 h 440545"/>
              <a:gd name="connsiteX7" fmla="*/ 85300 w 448302"/>
              <a:gd name="connsiteY7" fmla="*/ 315007 h 440545"/>
              <a:gd name="connsiteX8" fmla="*/ 26415 w 448302"/>
              <a:gd name="connsiteY8" fmla="*/ 240487 h 440545"/>
              <a:gd name="connsiteX9" fmla="*/ 52082 w 448302"/>
              <a:gd name="connsiteY9" fmla="*/ 159936 h 440545"/>
              <a:gd name="connsiteX10" fmla="*/ 502 w 448302"/>
              <a:gd name="connsiteY10" fmla="*/ 48497 h 440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48302" h="440545">
                <a:moveTo>
                  <a:pt x="502" y="48497"/>
                </a:moveTo>
                <a:cubicBezTo>
                  <a:pt x="502" y="7455"/>
                  <a:pt x="13658" y="0"/>
                  <a:pt x="54700" y="0"/>
                </a:cubicBezTo>
                <a:lnTo>
                  <a:pt x="352246" y="2877"/>
                </a:lnTo>
                <a:cubicBezTo>
                  <a:pt x="393288" y="2877"/>
                  <a:pt x="388117" y="-966"/>
                  <a:pt x="420670" y="79108"/>
                </a:cubicBezTo>
                <a:lnTo>
                  <a:pt x="448302" y="381611"/>
                </a:lnTo>
                <a:cubicBezTo>
                  <a:pt x="448302" y="422653"/>
                  <a:pt x="411338" y="430593"/>
                  <a:pt x="370296" y="430593"/>
                </a:cubicBezTo>
                <a:lnTo>
                  <a:pt x="66659" y="440545"/>
                </a:lnTo>
                <a:cubicBezTo>
                  <a:pt x="25617" y="440545"/>
                  <a:pt x="85300" y="356049"/>
                  <a:pt x="85300" y="315007"/>
                </a:cubicBezTo>
                <a:cubicBezTo>
                  <a:pt x="85813" y="282734"/>
                  <a:pt x="31951" y="266332"/>
                  <a:pt x="26415" y="240487"/>
                </a:cubicBezTo>
                <a:cubicBezTo>
                  <a:pt x="20879" y="214642"/>
                  <a:pt x="66973" y="188702"/>
                  <a:pt x="52082" y="159936"/>
                </a:cubicBezTo>
                <a:cubicBezTo>
                  <a:pt x="34597" y="119820"/>
                  <a:pt x="-4890" y="78694"/>
                  <a:pt x="502" y="48497"/>
                </a:cubicBezTo>
                <a:close/>
              </a:path>
            </a:pathLst>
          </a:custGeom>
          <a:solidFill>
            <a:srgbClr val="FBF5BB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Rectangle: Rounded Corners 81">
            <a:extLst>
              <a:ext uri="{FF2B5EF4-FFF2-40B4-BE49-F238E27FC236}">
                <a16:creationId xmlns:a16="http://schemas.microsoft.com/office/drawing/2014/main" id="{41175B21-17DF-5F95-B833-BEF68AE7EE07}"/>
              </a:ext>
            </a:extLst>
          </p:cNvPr>
          <p:cNvSpPr/>
          <p:nvPr/>
        </p:nvSpPr>
        <p:spPr>
          <a:xfrm rot="3391693">
            <a:off x="9916678" y="3703814"/>
            <a:ext cx="453024" cy="462403"/>
          </a:xfrm>
          <a:custGeom>
            <a:avLst/>
            <a:gdLst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0 w 478189"/>
              <a:gd name="connsiteY7" fmla="*/ 371557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950 h 446507"/>
              <a:gd name="connsiteX1" fmla="*/ 74313 w 478189"/>
              <a:gd name="connsiteY1" fmla="*/ 637 h 446507"/>
              <a:gd name="connsiteX2" fmla="*/ 403876 w 478189"/>
              <a:gd name="connsiteY2" fmla="*/ 637 h 446507"/>
              <a:gd name="connsiteX3" fmla="*/ 451808 w 478189"/>
              <a:gd name="connsiteY3" fmla="*/ 68713 h 446507"/>
              <a:gd name="connsiteX4" fmla="*/ 478189 w 478189"/>
              <a:gd name="connsiteY4" fmla="*/ 372194 h 446507"/>
              <a:gd name="connsiteX5" fmla="*/ 403876 w 478189"/>
              <a:gd name="connsiteY5" fmla="*/ 446507 h 446507"/>
              <a:gd name="connsiteX6" fmla="*/ 74313 w 478189"/>
              <a:gd name="connsiteY6" fmla="*/ 446507 h 446507"/>
              <a:gd name="connsiteX7" fmla="*/ 50444 w 478189"/>
              <a:gd name="connsiteY7" fmla="*/ 354228 h 446507"/>
              <a:gd name="connsiteX8" fmla="*/ 0 w 478189"/>
              <a:gd name="connsiteY8" fmla="*/ 74950 h 446507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40283 w 478189"/>
              <a:gd name="connsiteY3" fmla="*/ 79108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403876 w 467915"/>
              <a:gd name="connsiteY5" fmla="*/ 445870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50444 w 467915"/>
              <a:gd name="connsiteY7" fmla="*/ 353591 h 440545"/>
              <a:gd name="connsiteX8" fmla="*/ 0 w 467915"/>
              <a:gd name="connsiteY8" fmla="*/ 74313 h 440545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104913 w 467915"/>
              <a:gd name="connsiteY7" fmla="*/ 315007 h 440545"/>
              <a:gd name="connsiteX8" fmla="*/ 0 w 467915"/>
              <a:gd name="connsiteY8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72038 w 468258"/>
              <a:gd name="connsiteY8" fmla="*/ 159936 h 440545"/>
              <a:gd name="connsiteX9" fmla="*/ 343 w 468258"/>
              <a:gd name="connsiteY9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46371 w 468258"/>
              <a:gd name="connsiteY8" fmla="*/ 240487 h 440545"/>
              <a:gd name="connsiteX9" fmla="*/ 72038 w 468258"/>
              <a:gd name="connsiteY9" fmla="*/ 159936 h 440545"/>
              <a:gd name="connsiteX10" fmla="*/ 343 w 468258"/>
              <a:gd name="connsiteY10" fmla="*/ 74313 h 440545"/>
              <a:gd name="connsiteX0" fmla="*/ 502 w 448302"/>
              <a:gd name="connsiteY0" fmla="*/ 48497 h 440545"/>
              <a:gd name="connsiteX1" fmla="*/ 54700 w 448302"/>
              <a:gd name="connsiteY1" fmla="*/ 0 h 440545"/>
              <a:gd name="connsiteX2" fmla="*/ 352246 w 448302"/>
              <a:gd name="connsiteY2" fmla="*/ 2877 h 440545"/>
              <a:gd name="connsiteX3" fmla="*/ 420670 w 448302"/>
              <a:gd name="connsiteY3" fmla="*/ 79108 h 440545"/>
              <a:gd name="connsiteX4" fmla="*/ 448302 w 448302"/>
              <a:gd name="connsiteY4" fmla="*/ 381611 h 440545"/>
              <a:gd name="connsiteX5" fmla="*/ 370296 w 448302"/>
              <a:gd name="connsiteY5" fmla="*/ 430593 h 440545"/>
              <a:gd name="connsiteX6" fmla="*/ 66659 w 448302"/>
              <a:gd name="connsiteY6" fmla="*/ 440545 h 440545"/>
              <a:gd name="connsiteX7" fmla="*/ 85300 w 448302"/>
              <a:gd name="connsiteY7" fmla="*/ 315007 h 440545"/>
              <a:gd name="connsiteX8" fmla="*/ 26415 w 448302"/>
              <a:gd name="connsiteY8" fmla="*/ 240487 h 440545"/>
              <a:gd name="connsiteX9" fmla="*/ 52082 w 448302"/>
              <a:gd name="connsiteY9" fmla="*/ 159936 h 440545"/>
              <a:gd name="connsiteX10" fmla="*/ 502 w 448302"/>
              <a:gd name="connsiteY10" fmla="*/ 48497 h 440545"/>
              <a:gd name="connsiteX0" fmla="*/ 502 w 448302"/>
              <a:gd name="connsiteY0" fmla="*/ 45650 h 437698"/>
              <a:gd name="connsiteX1" fmla="*/ 87915 w 448302"/>
              <a:gd name="connsiteY1" fmla="*/ 47660 h 437698"/>
              <a:gd name="connsiteX2" fmla="*/ 352246 w 448302"/>
              <a:gd name="connsiteY2" fmla="*/ 30 h 437698"/>
              <a:gd name="connsiteX3" fmla="*/ 420670 w 448302"/>
              <a:gd name="connsiteY3" fmla="*/ 76261 h 437698"/>
              <a:gd name="connsiteX4" fmla="*/ 448302 w 448302"/>
              <a:gd name="connsiteY4" fmla="*/ 378764 h 437698"/>
              <a:gd name="connsiteX5" fmla="*/ 370296 w 448302"/>
              <a:gd name="connsiteY5" fmla="*/ 427746 h 437698"/>
              <a:gd name="connsiteX6" fmla="*/ 66659 w 448302"/>
              <a:gd name="connsiteY6" fmla="*/ 437698 h 437698"/>
              <a:gd name="connsiteX7" fmla="*/ 85300 w 448302"/>
              <a:gd name="connsiteY7" fmla="*/ 312160 h 437698"/>
              <a:gd name="connsiteX8" fmla="*/ 26415 w 448302"/>
              <a:gd name="connsiteY8" fmla="*/ 237640 h 437698"/>
              <a:gd name="connsiteX9" fmla="*/ 52082 w 448302"/>
              <a:gd name="connsiteY9" fmla="*/ 157089 h 437698"/>
              <a:gd name="connsiteX10" fmla="*/ 502 w 448302"/>
              <a:gd name="connsiteY10" fmla="*/ 45650 h 437698"/>
              <a:gd name="connsiteX0" fmla="*/ 2021 w 422352"/>
              <a:gd name="connsiteY0" fmla="*/ 90456 h 437698"/>
              <a:gd name="connsiteX1" fmla="*/ 61965 w 422352"/>
              <a:gd name="connsiteY1" fmla="*/ 47660 h 437698"/>
              <a:gd name="connsiteX2" fmla="*/ 326296 w 422352"/>
              <a:gd name="connsiteY2" fmla="*/ 30 h 437698"/>
              <a:gd name="connsiteX3" fmla="*/ 394720 w 422352"/>
              <a:gd name="connsiteY3" fmla="*/ 76261 h 437698"/>
              <a:gd name="connsiteX4" fmla="*/ 422352 w 422352"/>
              <a:gd name="connsiteY4" fmla="*/ 378764 h 437698"/>
              <a:gd name="connsiteX5" fmla="*/ 344346 w 422352"/>
              <a:gd name="connsiteY5" fmla="*/ 427746 h 437698"/>
              <a:gd name="connsiteX6" fmla="*/ 40709 w 422352"/>
              <a:gd name="connsiteY6" fmla="*/ 437698 h 437698"/>
              <a:gd name="connsiteX7" fmla="*/ 59350 w 422352"/>
              <a:gd name="connsiteY7" fmla="*/ 312160 h 437698"/>
              <a:gd name="connsiteX8" fmla="*/ 465 w 422352"/>
              <a:gd name="connsiteY8" fmla="*/ 237640 h 437698"/>
              <a:gd name="connsiteX9" fmla="*/ 26132 w 422352"/>
              <a:gd name="connsiteY9" fmla="*/ 157089 h 437698"/>
              <a:gd name="connsiteX10" fmla="*/ 2021 w 422352"/>
              <a:gd name="connsiteY10" fmla="*/ 90456 h 437698"/>
              <a:gd name="connsiteX0" fmla="*/ 2021 w 422352"/>
              <a:gd name="connsiteY0" fmla="*/ 88091 h 435333"/>
              <a:gd name="connsiteX1" fmla="*/ 61965 w 422352"/>
              <a:gd name="connsiteY1" fmla="*/ 45295 h 435333"/>
              <a:gd name="connsiteX2" fmla="*/ 376058 w 422352"/>
              <a:gd name="connsiteY2" fmla="*/ 117 h 435333"/>
              <a:gd name="connsiteX3" fmla="*/ 394720 w 422352"/>
              <a:gd name="connsiteY3" fmla="*/ 73896 h 435333"/>
              <a:gd name="connsiteX4" fmla="*/ 422352 w 422352"/>
              <a:gd name="connsiteY4" fmla="*/ 376399 h 435333"/>
              <a:gd name="connsiteX5" fmla="*/ 344346 w 422352"/>
              <a:gd name="connsiteY5" fmla="*/ 425381 h 435333"/>
              <a:gd name="connsiteX6" fmla="*/ 40709 w 422352"/>
              <a:gd name="connsiteY6" fmla="*/ 435333 h 435333"/>
              <a:gd name="connsiteX7" fmla="*/ 59350 w 422352"/>
              <a:gd name="connsiteY7" fmla="*/ 309795 h 435333"/>
              <a:gd name="connsiteX8" fmla="*/ 465 w 422352"/>
              <a:gd name="connsiteY8" fmla="*/ 235275 h 435333"/>
              <a:gd name="connsiteX9" fmla="*/ 26132 w 422352"/>
              <a:gd name="connsiteY9" fmla="*/ 154724 h 435333"/>
              <a:gd name="connsiteX10" fmla="*/ 2021 w 422352"/>
              <a:gd name="connsiteY10" fmla="*/ 88091 h 435333"/>
              <a:gd name="connsiteX0" fmla="*/ 2021 w 422352"/>
              <a:gd name="connsiteY0" fmla="*/ 125016 h 472258"/>
              <a:gd name="connsiteX1" fmla="*/ 61965 w 422352"/>
              <a:gd name="connsiteY1" fmla="*/ 82220 h 472258"/>
              <a:gd name="connsiteX2" fmla="*/ 376058 w 422352"/>
              <a:gd name="connsiteY2" fmla="*/ 37042 h 472258"/>
              <a:gd name="connsiteX3" fmla="*/ 395312 w 422352"/>
              <a:gd name="connsiteY3" fmla="*/ 35088 h 472258"/>
              <a:gd name="connsiteX4" fmla="*/ 422352 w 422352"/>
              <a:gd name="connsiteY4" fmla="*/ 413324 h 472258"/>
              <a:gd name="connsiteX5" fmla="*/ 344346 w 422352"/>
              <a:gd name="connsiteY5" fmla="*/ 462306 h 472258"/>
              <a:gd name="connsiteX6" fmla="*/ 40709 w 422352"/>
              <a:gd name="connsiteY6" fmla="*/ 472258 h 472258"/>
              <a:gd name="connsiteX7" fmla="*/ 59350 w 422352"/>
              <a:gd name="connsiteY7" fmla="*/ 346720 h 472258"/>
              <a:gd name="connsiteX8" fmla="*/ 465 w 422352"/>
              <a:gd name="connsiteY8" fmla="*/ 272200 h 472258"/>
              <a:gd name="connsiteX9" fmla="*/ 26132 w 422352"/>
              <a:gd name="connsiteY9" fmla="*/ 191649 h 472258"/>
              <a:gd name="connsiteX10" fmla="*/ 2021 w 422352"/>
              <a:gd name="connsiteY10" fmla="*/ 125016 h 472258"/>
              <a:gd name="connsiteX0" fmla="*/ 2021 w 422352"/>
              <a:gd name="connsiteY0" fmla="*/ 115161 h 462403"/>
              <a:gd name="connsiteX1" fmla="*/ 61965 w 422352"/>
              <a:gd name="connsiteY1" fmla="*/ 72365 h 462403"/>
              <a:gd name="connsiteX2" fmla="*/ 376058 w 422352"/>
              <a:gd name="connsiteY2" fmla="*/ 27187 h 462403"/>
              <a:gd name="connsiteX3" fmla="*/ 390080 w 422352"/>
              <a:gd name="connsiteY3" fmla="*/ 38903 h 462403"/>
              <a:gd name="connsiteX4" fmla="*/ 422352 w 422352"/>
              <a:gd name="connsiteY4" fmla="*/ 403469 h 462403"/>
              <a:gd name="connsiteX5" fmla="*/ 344346 w 422352"/>
              <a:gd name="connsiteY5" fmla="*/ 452451 h 462403"/>
              <a:gd name="connsiteX6" fmla="*/ 40709 w 422352"/>
              <a:gd name="connsiteY6" fmla="*/ 462403 h 462403"/>
              <a:gd name="connsiteX7" fmla="*/ 59350 w 422352"/>
              <a:gd name="connsiteY7" fmla="*/ 336865 h 462403"/>
              <a:gd name="connsiteX8" fmla="*/ 465 w 422352"/>
              <a:gd name="connsiteY8" fmla="*/ 262345 h 462403"/>
              <a:gd name="connsiteX9" fmla="*/ 26132 w 422352"/>
              <a:gd name="connsiteY9" fmla="*/ 181794 h 462403"/>
              <a:gd name="connsiteX10" fmla="*/ 2021 w 422352"/>
              <a:gd name="connsiteY10" fmla="*/ 115161 h 46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2352" h="462403">
                <a:moveTo>
                  <a:pt x="2021" y="115161"/>
                </a:moveTo>
                <a:cubicBezTo>
                  <a:pt x="2021" y="74119"/>
                  <a:pt x="20923" y="72365"/>
                  <a:pt x="61965" y="72365"/>
                </a:cubicBezTo>
                <a:lnTo>
                  <a:pt x="376058" y="27187"/>
                </a:lnTo>
                <a:cubicBezTo>
                  <a:pt x="417100" y="27187"/>
                  <a:pt x="357527" y="-41171"/>
                  <a:pt x="390080" y="38903"/>
                </a:cubicBezTo>
                <a:lnTo>
                  <a:pt x="422352" y="403469"/>
                </a:lnTo>
                <a:cubicBezTo>
                  <a:pt x="422352" y="444511"/>
                  <a:pt x="385388" y="452451"/>
                  <a:pt x="344346" y="452451"/>
                </a:cubicBezTo>
                <a:lnTo>
                  <a:pt x="40709" y="462403"/>
                </a:lnTo>
                <a:cubicBezTo>
                  <a:pt x="-333" y="462403"/>
                  <a:pt x="59350" y="377907"/>
                  <a:pt x="59350" y="336865"/>
                </a:cubicBezTo>
                <a:cubicBezTo>
                  <a:pt x="59863" y="304592"/>
                  <a:pt x="6001" y="288190"/>
                  <a:pt x="465" y="262345"/>
                </a:cubicBezTo>
                <a:cubicBezTo>
                  <a:pt x="-5071" y="236500"/>
                  <a:pt x="41023" y="210560"/>
                  <a:pt x="26132" y="181794"/>
                </a:cubicBezTo>
                <a:cubicBezTo>
                  <a:pt x="8647" y="141678"/>
                  <a:pt x="-3371" y="145358"/>
                  <a:pt x="2021" y="115161"/>
                </a:cubicBezTo>
                <a:close/>
              </a:path>
            </a:pathLst>
          </a:custGeom>
          <a:solidFill>
            <a:srgbClr val="FBF5BB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: Rounded Corners 81">
            <a:extLst>
              <a:ext uri="{FF2B5EF4-FFF2-40B4-BE49-F238E27FC236}">
                <a16:creationId xmlns:a16="http://schemas.microsoft.com/office/drawing/2014/main" id="{CEABD2A5-99DD-E92C-74B7-D78B8BDE9DB0}"/>
              </a:ext>
            </a:extLst>
          </p:cNvPr>
          <p:cNvSpPr/>
          <p:nvPr/>
        </p:nvSpPr>
        <p:spPr>
          <a:xfrm rot="4552895">
            <a:off x="9588620" y="3878310"/>
            <a:ext cx="453024" cy="462403"/>
          </a:xfrm>
          <a:custGeom>
            <a:avLst/>
            <a:gdLst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0 w 478189"/>
              <a:gd name="connsiteY7" fmla="*/ 371557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950 h 446507"/>
              <a:gd name="connsiteX1" fmla="*/ 74313 w 478189"/>
              <a:gd name="connsiteY1" fmla="*/ 637 h 446507"/>
              <a:gd name="connsiteX2" fmla="*/ 403876 w 478189"/>
              <a:gd name="connsiteY2" fmla="*/ 637 h 446507"/>
              <a:gd name="connsiteX3" fmla="*/ 451808 w 478189"/>
              <a:gd name="connsiteY3" fmla="*/ 68713 h 446507"/>
              <a:gd name="connsiteX4" fmla="*/ 478189 w 478189"/>
              <a:gd name="connsiteY4" fmla="*/ 372194 h 446507"/>
              <a:gd name="connsiteX5" fmla="*/ 403876 w 478189"/>
              <a:gd name="connsiteY5" fmla="*/ 446507 h 446507"/>
              <a:gd name="connsiteX6" fmla="*/ 74313 w 478189"/>
              <a:gd name="connsiteY6" fmla="*/ 446507 h 446507"/>
              <a:gd name="connsiteX7" fmla="*/ 50444 w 478189"/>
              <a:gd name="connsiteY7" fmla="*/ 354228 h 446507"/>
              <a:gd name="connsiteX8" fmla="*/ 0 w 478189"/>
              <a:gd name="connsiteY8" fmla="*/ 74950 h 446507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40283 w 478189"/>
              <a:gd name="connsiteY3" fmla="*/ 79108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403876 w 467915"/>
              <a:gd name="connsiteY5" fmla="*/ 445870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50444 w 467915"/>
              <a:gd name="connsiteY7" fmla="*/ 353591 h 440545"/>
              <a:gd name="connsiteX8" fmla="*/ 0 w 467915"/>
              <a:gd name="connsiteY8" fmla="*/ 74313 h 440545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104913 w 467915"/>
              <a:gd name="connsiteY7" fmla="*/ 315007 h 440545"/>
              <a:gd name="connsiteX8" fmla="*/ 0 w 467915"/>
              <a:gd name="connsiteY8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72038 w 468258"/>
              <a:gd name="connsiteY8" fmla="*/ 159936 h 440545"/>
              <a:gd name="connsiteX9" fmla="*/ 343 w 468258"/>
              <a:gd name="connsiteY9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46371 w 468258"/>
              <a:gd name="connsiteY8" fmla="*/ 240487 h 440545"/>
              <a:gd name="connsiteX9" fmla="*/ 72038 w 468258"/>
              <a:gd name="connsiteY9" fmla="*/ 159936 h 440545"/>
              <a:gd name="connsiteX10" fmla="*/ 343 w 468258"/>
              <a:gd name="connsiteY10" fmla="*/ 74313 h 440545"/>
              <a:gd name="connsiteX0" fmla="*/ 502 w 448302"/>
              <a:gd name="connsiteY0" fmla="*/ 48497 h 440545"/>
              <a:gd name="connsiteX1" fmla="*/ 54700 w 448302"/>
              <a:gd name="connsiteY1" fmla="*/ 0 h 440545"/>
              <a:gd name="connsiteX2" fmla="*/ 352246 w 448302"/>
              <a:gd name="connsiteY2" fmla="*/ 2877 h 440545"/>
              <a:gd name="connsiteX3" fmla="*/ 420670 w 448302"/>
              <a:gd name="connsiteY3" fmla="*/ 79108 h 440545"/>
              <a:gd name="connsiteX4" fmla="*/ 448302 w 448302"/>
              <a:gd name="connsiteY4" fmla="*/ 381611 h 440545"/>
              <a:gd name="connsiteX5" fmla="*/ 370296 w 448302"/>
              <a:gd name="connsiteY5" fmla="*/ 430593 h 440545"/>
              <a:gd name="connsiteX6" fmla="*/ 66659 w 448302"/>
              <a:gd name="connsiteY6" fmla="*/ 440545 h 440545"/>
              <a:gd name="connsiteX7" fmla="*/ 85300 w 448302"/>
              <a:gd name="connsiteY7" fmla="*/ 315007 h 440545"/>
              <a:gd name="connsiteX8" fmla="*/ 26415 w 448302"/>
              <a:gd name="connsiteY8" fmla="*/ 240487 h 440545"/>
              <a:gd name="connsiteX9" fmla="*/ 52082 w 448302"/>
              <a:gd name="connsiteY9" fmla="*/ 159936 h 440545"/>
              <a:gd name="connsiteX10" fmla="*/ 502 w 448302"/>
              <a:gd name="connsiteY10" fmla="*/ 48497 h 440545"/>
              <a:gd name="connsiteX0" fmla="*/ 502 w 448302"/>
              <a:gd name="connsiteY0" fmla="*/ 45650 h 437698"/>
              <a:gd name="connsiteX1" fmla="*/ 87915 w 448302"/>
              <a:gd name="connsiteY1" fmla="*/ 47660 h 437698"/>
              <a:gd name="connsiteX2" fmla="*/ 352246 w 448302"/>
              <a:gd name="connsiteY2" fmla="*/ 30 h 437698"/>
              <a:gd name="connsiteX3" fmla="*/ 420670 w 448302"/>
              <a:gd name="connsiteY3" fmla="*/ 76261 h 437698"/>
              <a:gd name="connsiteX4" fmla="*/ 448302 w 448302"/>
              <a:gd name="connsiteY4" fmla="*/ 378764 h 437698"/>
              <a:gd name="connsiteX5" fmla="*/ 370296 w 448302"/>
              <a:gd name="connsiteY5" fmla="*/ 427746 h 437698"/>
              <a:gd name="connsiteX6" fmla="*/ 66659 w 448302"/>
              <a:gd name="connsiteY6" fmla="*/ 437698 h 437698"/>
              <a:gd name="connsiteX7" fmla="*/ 85300 w 448302"/>
              <a:gd name="connsiteY7" fmla="*/ 312160 h 437698"/>
              <a:gd name="connsiteX8" fmla="*/ 26415 w 448302"/>
              <a:gd name="connsiteY8" fmla="*/ 237640 h 437698"/>
              <a:gd name="connsiteX9" fmla="*/ 52082 w 448302"/>
              <a:gd name="connsiteY9" fmla="*/ 157089 h 437698"/>
              <a:gd name="connsiteX10" fmla="*/ 502 w 448302"/>
              <a:gd name="connsiteY10" fmla="*/ 45650 h 437698"/>
              <a:gd name="connsiteX0" fmla="*/ 2021 w 422352"/>
              <a:gd name="connsiteY0" fmla="*/ 90456 h 437698"/>
              <a:gd name="connsiteX1" fmla="*/ 61965 w 422352"/>
              <a:gd name="connsiteY1" fmla="*/ 47660 h 437698"/>
              <a:gd name="connsiteX2" fmla="*/ 326296 w 422352"/>
              <a:gd name="connsiteY2" fmla="*/ 30 h 437698"/>
              <a:gd name="connsiteX3" fmla="*/ 394720 w 422352"/>
              <a:gd name="connsiteY3" fmla="*/ 76261 h 437698"/>
              <a:gd name="connsiteX4" fmla="*/ 422352 w 422352"/>
              <a:gd name="connsiteY4" fmla="*/ 378764 h 437698"/>
              <a:gd name="connsiteX5" fmla="*/ 344346 w 422352"/>
              <a:gd name="connsiteY5" fmla="*/ 427746 h 437698"/>
              <a:gd name="connsiteX6" fmla="*/ 40709 w 422352"/>
              <a:gd name="connsiteY6" fmla="*/ 437698 h 437698"/>
              <a:gd name="connsiteX7" fmla="*/ 59350 w 422352"/>
              <a:gd name="connsiteY7" fmla="*/ 312160 h 437698"/>
              <a:gd name="connsiteX8" fmla="*/ 465 w 422352"/>
              <a:gd name="connsiteY8" fmla="*/ 237640 h 437698"/>
              <a:gd name="connsiteX9" fmla="*/ 26132 w 422352"/>
              <a:gd name="connsiteY9" fmla="*/ 157089 h 437698"/>
              <a:gd name="connsiteX10" fmla="*/ 2021 w 422352"/>
              <a:gd name="connsiteY10" fmla="*/ 90456 h 437698"/>
              <a:gd name="connsiteX0" fmla="*/ 2021 w 422352"/>
              <a:gd name="connsiteY0" fmla="*/ 88091 h 435333"/>
              <a:gd name="connsiteX1" fmla="*/ 61965 w 422352"/>
              <a:gd name="connsiteY1" fmla="*/ 45295 h 435333"/>
              <a:gd name="connsiteX2" fmla="*/ 376058 w 422352"/>
              <a:gd name="connsiteY2" fmla="*/ 117 h 435333"/>
              <a:gd name="connsiteX3" fmla="*/ 394720 w 422352"/>
              <a:gd name="connsiteY3" fmla="*/ 73896 h 435333"/>
              <a:gd name="connsiteX4" fmla="*/ 422352 w 422352"/>
              <a:gd name="connsiteY4" fmla="*/ 376399 h 435333"/>
              <a:gd name="connsiteX5" fmla="*/ 344346 w 422352"/>
              <a:gd name="connsiteY5" fmla="*/ 425381 h 435333"/>
              <a:gd name="connsiteX6" fmla="*/ 40709 w 422352"/>
              <a:gd name="connsiteY6" fmla="*/ 435333 h 435333"/>
              <a:gd name="connsiteX7" fmla="*/ 59350 w 422352"/>
              <a:gd name="connsiteY7" fmla="*/ 309795 h 435333"/>
              <a:gd name="connsiteX8" fmla="*/ 465 w 422352"/>
              <a:gd name="connsiteY8" fmla="*/ 235275 h 435333"/>
              <a:gd name="connsiteX9" fmla="*/ 26132 w 422352"/>
              <a:gd name="connsiteY9" fmla="*/ 154724 h 435333"/>
              <a:gd name="connsiteX10" fmla="*/ 2021 w 422352"/>
              <a:gd name="connsiteY10" fmla="*/ 88091 h 435333"/>
              <a:gd name="connsiteX0" fmla="*/ 2021 w 422352"/>
              <a:gd name="connsiteY0" fmla="*/ 125016 h 472258"/>
              <a:gd name="connsiteX1" fmla="*/ 61965 w 422352"/>
              <a:gd name="connsiteY1" fmla="*/ 82220 h 472258"/>
              <a:gd name="connsiteX2" fmla="*/ 376058 w 422352"/>
              <a:gd name="connsiteY2" fmla="*/ 37042 h 472258"/>
              <a:gd name="connsiteX3" fmla="*/ 395312 w 422352"/>
              <a:gd name="connsiteY3" fmla="*/ 35088 h 472258"/>
              <a:gd name="connsiteX4" fmla="*/ 422352 w 422352"/>
              <a:gd name="connsiteY4" fmla="*/ 413324 h 472258"/>
              <a:gd name="connsiteX5" fmla="*/ 344346 w 422352"/>
              <a:gd name="connsiteY5" fmla="*/ 462306 h 472258"/>
              <a:gd name="connsiteX6" fmla="*/ 40709 w 422352"/>
              <a:gd name="connsiteY6" fmla="*/ 472258 h 472258"/>
              <a:gd name="connsiteX7" fmla="*/ 59350 w 422352"/>
              <a:gd name="connsiteY7" fmla="*/ 346720 h 472258"/>
              <a:gd name="connsiteX8" fmla="*/ 465 w 422352"/>
              <a:gd name="connsiteY8" fmla="*/ 272200 h 472258"/>
              <a:gd name="connsiteX9" fmla="*/ 26132 w 422352"/>
              <a:gd name="connsiteY9" fmla="*/ 191649 h 472258"/>
              <a:gd name="connsiteX10" fmla="*/ 2021 w 422352"/>
              <a:gd name="connsiteY10" fmla="*/ 125016 h 472258"/>
              <a:gd name="connsiteX0" fmla="*/ 2021 w 422352"/>
              <a:gd name="connsiteY0" fmla="*/ 115161 h 462403"/>
              <a:gd name="connsiteX1" fmla="*/ 61965 w 422352"/>
              <a:gd name="connsiteY1" fmla="*/ 72365 h 462403"/>
              <a:gd name="connsiteX2" fmla="*/ 376058 w 422352"/>
              <a:gd name="connsiteY2" fmla="*/ 27187 h 462403"/>
              <a:gd name="connsiteX3" fmla="*/ 390080 w 422352"/>
              <a:gd name="connsiteY3" fmla="*/ 38903 h 462403"/>
              <a:gd name="connsiteX4" fmla="*/ 422352 w 422352"/>
              <a:gd name="connsiteY4" fmla="*/ 403469 h 462403"/>
              <a:gd name="connsiteX5" fmla="*/ 344346 w 422352"/>
              <a:gd name="connsiteY5" fmla="*/ 452451 h 462403"/>
              <a:gd name="connsiteX6" fmla="*/ 40709 w 422352"/>
              <a:gd name="connsiteY6" fmla="*/ 462403 h 462403"/>
              <a:gd name="connsiteX7" fmla="*/ 59350 w 422352"/>
              <a:gd name="connsiteY7" fmla="*/ 336865 h 462403"/>
              <a:gd name="connsiteX8" fmla="*/ 465 w 422352"/>
              <a:gd name="connsiteY8" fmla="*/ 262345 h 462403"/>
              <a:gd name="connsiteX9" fmla="*/ 26132 w 422352"/>
              <a:gd name="connsiteY9" fmla="*/ 181794 h 462403"/>
              <a:gd name="connsiteX10" fmla="*/ 2021 w 422352"/>
              <a:gd name="connsiteY10" fmla="*/ 115161 h 46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2352" h="462403">
                <a:moveTo>
                  <a:pt x="2021" y="115161"/>
                </a:moveTo>
                <a:cubicBezTo>
                  <a:pt x="2021" y="74119"/>
                  <a:pt x="20923" y="72365"/>
                  <a:pt x="61965" y="72365"/>
                </a:cubicBezTo>
                <a:lnTo>
                  <a:pt x="376058" y="27187"/>
                </a:lnTo>
                <a:cubicBezTo>
                  <a:pt x="417100" y="27187"/>
                  <a:pt x="357527" y="-41171"/>
                  <a:pt x="390080" y="38903"/>
                </a:cubicBezTo>
                <a:lnTo>
                  <a:pt x="422352" y="403469"/>
                </a:lnTo>
                <a:cubicBezTo>
                  <a:pt x="422352" y="444511"/>
                  <a:pt x="385388" y="452451"/>
                  <a:pt x="344346" y="452451"/>
                </a:cubicBezTo>
                <a:lnTo>
                  <a:pt x="40709" y="462403"/>
                </a:lnTo>
                <a:cubicBezTo>
                  <a:pt x="-333" y="462403"/>
                  <a:pt x="59350" y="377907"/>
                  <a:pt x="59350" y="336865"/>
                </a:cubicBezTo>
                <a:cubicBezTo>
                  <a:pt x="59863" y="304592"/>
                  <a:pt x="6001" y="288190"/>
                  <a:pt x="465" y="262345"/>
                </a:cubicBezTo>
                <a:cubicBezTo>
                  <a:pt x="-5071" y="236500"/>
                  <a:pt x="41023" y="210560"/>
                  <a:pt x="26132" y="181794"/>
                </a:cubicBezTo>
                <a:cubicBezTo>
                  <a:pt x="8647" y="141678"/>
                  <a:pt x="-3371" y="145358"/>
                  <a:pt x="2021" y="115161"/>
                </a:cubicBezTo>
                <a:close/>
              </a:path>
            </a:pathLst>
          </a:custGeom>
          <a:solidFill>
            <a:srgbClr val="FBF5BB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: Rounded Corners 81">
            <a:extLst>
              <a:ext uri="{FF2B5EF4-FFF2-40B4-BE49-F238E27FC236}">
                <a16:creationId xmlns:a16="http://schemas.microsoft.com/office/drawing/2014/main" id="{2EA0FC37-05B0-E774-3DCE-0674C72E574B}"/>
              </a:ext>
            </a:extLst>
          </p:cNvPr>
          <p:cNvSpPr/>
          <p:nvPr/>
        </p:nvSpPr>
        <p:spPr>
          <a:xfrm rot="5400000">
            <a:off x="9195167" y="3975322"/>
            <a:ext cx="480860" cy="440545"/>
          </a:xfrm>
          <a:custGeom>
            <a:avLst/>
            <a:gdLst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0 w 478189"/>
              <a:gd name="connsiteY7" fmla="*/ 371557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950 h 446507"/>
              <a:gd name="connsiteX1" fmla="*/ 74313 w 478189"/>
              <a:gd name="connsiteY1" fmla="*/ 637 h 446507"/>
              <a:gd name="connsiteX2" fmla="*/ 403876 w 478189"/>
              <a:gd name="connsiteY2" fmla="*/ 637 h 446507"/>
              <a:gd name="connsiteX3" fmla="*/ 451808 w 478189"/>
              <a:gd name="connsiteY3" fmla="*/ 68713 h 446507"/>
              <a:gd name="connsiteX4" fmla="*/ 478189 w 478189"/>
              <a:gd name="connsiteY4" fmla="*/ 372194 h 446507"/>
              <a:gd name="connsiteX5" fmla="*/ 403876 w 478189"/>
              <a:gd name="connsiteY5" fmla="*/ 446507 h 446507"/>
              <a:gd name="connsiteX6" fmla="*/ 74313 w 478189"/>
              <a:gd name="connsiteY6" fmla="*/ 446507 h 446507"/>
              <a:gd name="connsiteX7" fmla="*/ 50444 w 478189"/>
              <a:gd name="connsiteY7" fmla="*/ 354228 h 446507"/>
              <a:gd name="connsiteX8" fmla="*/ 0 w 478189"/>
              <a:gd name="connsiteY8" fmla="*/ 74950 h 446507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40283 w 478189"/>
              <a:gd name="connsiteY3" fmla="*/ 79108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403876 w 467915"/>
              <a:gd name="connsiteY5" fmla="*/ 445870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50444 w 467915"/>
              <a:gd name="connsiteY7" fmla="*/ 353591 h 440545"/>
              <a:gd name="connsiteX8" fmla="*/ 0 w 467915"/>
              <a:gd name="connsiteY8" fmla="*/ 74313 h 440545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104913 w 467915"/>
              <a:gd name="connsiteY7" fmla="*/ 315007 h 440545"/>
              <a:gd name="connsiteX8" fmla="*/ 0 w 467915"/>
              <a:gd name="connsiteY8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72038 w 468258"/>
              <a:gd name="connsiteY8" fmla="*/ 159936 h 440545"/>
              <a:gd name="connsiteX9" fmla="*/ 343 w 468258"/>
              <a:gd name="connsiteY9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46371 w 468258"/>
              <a:gd name="connsiteY8" fmla="*/ 240487 h 440545"/>
              <a:gd name="connsiteX9" fmla="*/ 72038 w 468258"/>
              <a:gd name="connsiteY9" fmla="*/ 159936 h 440545"/>
              <a:gd name="connsiteX10" fmla="*/ 343 w 468258"/>
              <a:gd name="connsiteY10" fmla="*/ 74313 h 440545"/>
              <a:gd name="connsiteX0" fmla="*/ 502 w 448302"/>
              <a:gd name="connsiteY0" fmla="*/ 48497 h 440545"/>
              <a:gd name="connsiteX1" fmla="*/ 54700 w 448302"/>
              <a:gd name="connsiteY1" fmla="*/ 0 h 440545"/>
              <a:gd name="connsiteX2" fmla="*/ 352246 w 448302"/>
              <a:gd name="connsiteY2" fmla="*/ 2877 h 440545"/>
              <a:gd name="connsiteX3" fmla="*/ 420670 w 448302"/>
              <a:gd name="connsiteY3" fmla="*/ 79108 h 440545"/>
              <a:gd name="connsiteX4" fmla="*/ 448302 w 448302"/>
              <a:gd name="connsiteY4" fmla="*/ 381611 h 440545"/>
              <a:gd name="connsiteX5" fmla="*/ 370296 w 448302"/>
              <a:gd name="connsiteY5" fmla="*/ 430593 h 440545"/>
              <a:gd name="connsiteX6" fmla="*/ 66659 w 448302"/>
              <a:gd name="connsiteY6" fmla="*/ 440545 h 440545"/>
              <a:gd name="connsiteX7" fmla="*/ 85300 w 448302"/>
              <a:gd name="connsiteY7" fmla="*/ 315007 h 440545"/>
              <a:gd name="connsiteX8" fmla="*/ 26415 w 448302"/>
              <a:gd name="connsiteY8" fmla="*/ 240487 h 440545"/>
              <a:gd name="connsiteX9" fmla="*/ 52082 w 448302"/>
              <a:gd name="connsiteY9" fmla="*/ 159936 h 440545"/>
              <a:gd name="connsiteX10" fmla="*/ 502 w 448302"/>
              <a:gd name="connsiteY10" fmla="*/ 48497 h 440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48302" h="440545">
                <a:moveTo>
                  <a:pt x="502" y="48497"/>
                </a:moveTo>
                <a:cubicBezTo>
                  <a:pt x="502" y="7455"/>
                  <a:pt x="13658" y="0"/>
                  <a:pt x="54700" y="0"/>
                </a:cubicBezTo>
                <a:lnTo>
                  <a:pt x="352246" y="2877"/>
                </a:lnTo>
                <a:cubicBezTo>
                  <a:pt x="393288" y="2877"/>
                  <a:pt x="388117" y="-966"/>
                  <a:pt x="420670" y="79108"/>
                </a:cubicBezTo>
                <a:lnTo>
                  <a:pt x="448302" y="381611"/>
                </a:lnTo>
                <a:cubicBezTo>
                  <a:pt x="448302" y="422653"/>
                  <a:pt x="411338" y="430593"/>
                  <a:pt x="370296" y="430593"/>
                </a:cubicBezTo>
                <a:lnTo>
                  <a:pt x="66659" y="440545"/>
                </a:lnTo>
                <a:cubicBezTo>
                  <a:pt x="25617" y="440545"/>
                  <a:pt x="85300" y="356049"/>
                  <a:pt x="85300" y="315007"/>
                </a:cubicBezTo>
                <a:cubicBezTo>
                  <a:pt x="85813" y="282734"/>
                  <a:pt x="31951" y="266332"/>
                  <a:pt x="26415" y="240487"/>
                </a:cubicBezTo>
                <a:cubicBezTo>
                  <a:pt x="20879" y="214642"/>
                  <a:pt x="66973" y="188702"/>
                  <a:pt x="52082" y="159936"/>
                </a:cubicBezTo>
                <a:cubicBezTo>
                  <a:pt x="34597" y="119820"/>
                  <a:pt x="-4890" y="78694"/>
                  <a:pt x="502" y="48497"/>
                </a:cubicBezTo>
                <a:close/>
              </a:path>
            </a:pathLst>
          </a:custGeom>
          <a:solidFill>
            <a:srgbClr val="FBF5BB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Rectangle: Rounded Corners 81">
            <a:extLst>
              <a:ext uri="{FF2B5EF4-FFF2-40B4-BE49-F238E27FC236}">
                <a16:creationId xmlns:a16="http://schemas.microsoft.com/office/drawing/2014/main" id="{C5BECE5C-93C8-35AC-273D-B2B0E6241CBE}"/>
              </a:ext>
            </a:extLst>
          </p:cNvPr>
          <p:cNvSpPr/>
          <p:nvPr/>
        </p:nvSpPr>
        <p:spPr>
          <a:xfrm rot="8061436">
            <a:off x="8584796" y="3881561"/>
            <a:ext cx="448302" cy="440545"/>
          </a:xfrm>
          <a:custGeom>
            <a:avLst/>
            <a:gdLst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0 w 478189"/>
              <a:gd name="connsiteY7" fmla="*/ 371557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950 h 446507"/>
              <a:gd name="connsiteX1" fmla="*/ 74313 w 478189"/>
              <a:gd name="connsiteY1" fmla="*/ 637 h 446507"/>
              <a:gd name="connsiteX2" fmla="*/ 403876 w 478189"/>
              <a:gd name="connsiteY2" fmla="*/ 637 h 446507"/>
              <a:gd name="connsiteX3" fmla="*/ 451808 w 478189"/>
              <a:gd name="connsiteY3" fmla="*/ 68713 h 446507"/>
              <a:gd name="connsiteX4" fmla="*/ 478189 w 478189"/>
              <a:gd name="connsiteY4" fmla="*/ 372194 h 446507"/>
              <a:gd name="connsiteX5" fmla="*/ 403876 w 478189"/>
              <a:gd name="connsiteY5" fmla="*/ 446507 h 446507"/>
              <a:gd name="connsiteX6" fmla="*/ 74313 w 478189"/>
              <a:gd name="connsiteY6" fmla="*/ 446507 h 446507"/>
              <a:gd name="connsiteX7" fmla="*/ 50444 w 478189"/>
              <a:gd name="connsiteY7" fmla="*/ 354228 h 446507"/>
              <a:gd name="connsiteX8" fmla="*/ 0 w 478189"/>
              <a:gd name="connsiteY8" fmla="*/ 74950 h 446507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40283 w 478189"/>
              <a:gd name="connsiteY3" fmla="*/ 79108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403876 w 467915"/>
              <a:gd name="connsiteY5" fmla="*/ 445870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50444 w 467915"/>
              <a:gd name="connsiteY7" fmla="*/ 353591 h 440545"/>
              <a:gd name="connsiteX8" fmla="*/ 0 w 467915"/>
              <a:gd name="connsiteY8" fmla="*/ 74313 h 440545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104913 w 467915"/>
              <a:gd name="connsiteY7" fmla="*/ 315007 h 440545"/>
              <a:gd name="connsiteX8" fmla="*/ 0 w 467915"/>
              <a:gd name="connsiteY8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72038 w 468258"/>
              <a:gd name="connsiteY8" fmla="*/ 159936 h 440545"/>
              <a:gd name="connsiteX9" fmla="*/ 343 w 468258"/>
              <a:gd name="connsiteY9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46371 w 468258"/>
              <a:gd name="connsiteY8" fmla="*/ 240487 h 440545"/>
              <a:gd name="connsiteX9" fmla="*/ 72038 w 468258"/>
              <a:gd name="connsiteY9" fmla="*/ 159936 h 440545"/>
              <a:gd name="connsiteX10" fmla="*/ 343 w 468258"/>
              <a:gd name="connsiteY10" fmla="*/ 74313 h 440545"/>
              <a:gd name="connsiteX0" fmla="*/ 502 w 448302"/>
              <a:gd name="connsiteY0" fmla="*/ 48497 h 440545"/>
              <a:gd name="connsiteX1" fmla="*/ 54700 w 448302"/>
              <a:gd name="connsiteY1" fmla="*/ 0 h 440545"/>
              <a:gd name="connsiteX2" fmla="*/ 352246 w 448302"/>
              <a:gd name="connsiteY2" fmla="*/ 2877 h 440545"/>
              <a:gd name="connsiteX3" fmla="*/ 420670 w 448302"/>
              <a:gd name="connsiteY3" fmla="*/ 79108 h 440545"/>
              <a:gd name="connsiteX4" fmla="*/ 448302 w 448302"/>
              <a:gd name="connsiteY4" fmla="*/ 381611 h 440545"/>
              <a:gd name="connsiteX5" fmla="*/ 370296 w 448302"/>
              <a:gd name="connsiteY5" fmla="*/ 430593 h 440545"/>
              <a:gd name="connsiteX6" fmla="*/ 66659 w 448302"/>
              <a:gd name="connsiteY6" fmla="*/ 440545 h 440545"/>
              <a:gd name="connsiteX7" fmla="*/ 85300 w 448302"/>
              <a:gd name="connsiteY7" fmla="*/ 315007 h 440545"/>
              <a:gd name="connsiteX8" fmla="*/ 26415 w 448302"/>
              <a:gd name="connsiteY8" fmla="*/ 240487 h 440545"/>
              <a:gd name="connsiteX9" fmla="*/ 52082 w 448302"/>
              <a:gd name="connsiteY9" fmla="*/ 159936 h 440545"/>
              <a:gd name="connsiteX10" fmla="*/ 502 w 448302"/>
              <a:gd name="connsiteY10" fmla="*/ 48497 h 440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48302" h="440545">
                <a:moveTo>
                  <a:pt x="502" y="48497"/>
                </a:moveTo>
                <a:cubicBezTo>
                  <a:pt x="502" y="7455"/>
                  <a:pt x="13658" y="0"/>
                  <a:pt x="54700" y="0"/>
                </a:cubicBezTo>
                <a:lnTo>
                  <a:pt x="352246" y="2877"/>
                </a:lnTo>
                <a:cubicBezTo>
                  <a:pt x="393288" y="2877"/>
                  <a:pt x="388117" y="-966"/>
                  <a:pt x="420670" y="79108"/>
                </a:cubicBezTo>
                <a:lnTo>
                  <a:pt x="448302" y="381611"/>
                </a:lnTo>
                <a:cubicBezTo>
                  <a:pt x="448302" y="422653"/>
                  <a:pt x="411338" y="430593"/>
                  <a:pt x="370296" y="430593"/>
                </a:cubicBezTo>
                <a:lnTo>
                  <a:pt x="66659" y="440545"/>
                </a:lnTo>
                <a:cubicBezTo>
                  <a:pt x="25617" y="440545"/>
                  <a:pt x="85300" y="356049"/>
                  <a:pt x="85300" y="315007"/>
                </a:cubicBezTo>
                <a:cubicBezTo>
                  <a:pt x="85813" y="282734"/>
                  <a:pt x="31951" y="266332"/>
                  <a:pt x="26415" y="240487"/>
                </a:cubicBezTo>
                <a:cubicBezTo>
                  <a:pt x="20879" y="214642"/>
                  <a:pt x="66973" y="188702"/>
                  <a:pt x="52082" y="159936"/>
                </a:cubicBezTo>
                <a:cubicBezTo>
                  <a:pt x="34597" y="119820"/>
                  <a:pt x="-4890" y="78694"/>
                  <a:pt x="502" y="48497"/>
                </a:cubicBezTo>
                <a:close/>
              </a:path>
            </a:pathLst>
          </a:custGeom>
          <a:solidFill>
            <a:srgbClr val="FBF5BB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ectangle: Rounded Corners 81">
            <a:extLst>
              <a:ext uri="{FF2B5EF4-FFF2-40B4-BE49-F238E27FC236}">
                <a16:creationId xmlns:a16="http://schemas.microsoft.com/office/drawing/2014/main" id="{777487DB-0F20-7B6C-6D1B-C1EB3D703684}"/>
              </a:ext>
            </a:extLst>
          </p:cNvPr>
          <p:cNvSpPr/>
          <p:nvPr/>
        </p:nvSpPr>
        <p:spPr>
          <a:xfrm rot="6584797">
            <a:off x="8870579" y="3989755"/>
            <a:ext cx="448302" cy="440545"/>
          </a:xfrm>
          <a:custGeom>
            <a:avLst/>
            <a:gdLst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0 w 478189"/>
              <a:gd name="connsiteY7" fmla="*/ 371557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78189 w 478189"/>
              <a:gd name="connsiteY3" fmla="*/ 74313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403876 w 478189"/>
              <a:gd name="connsiteY2" fmla="*/ 0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950 h 446507"/>
              <a:gd name="connsiteX1" fmla="*/ 74313 w 478189"/>
              <a:gd name="connsiteY1" fmla="*/ 637 h 446507"/>
              <a:gd name="connsiteX2" fmla="*/ 403876 w 478189"/>
              <a:gd name="connsiteY2" fmla="*/ 637 h 446507"/>
              <a:gd name="connsiteX3" fmla="*/ 451808 w 478189"/>
              <a:gd name="connsiteY3" fmla="*/ 68713 h 446507"/>
              <a:gd name="connsiteX4" fmla="*/ 478189 w 478189"/>
              <a:gd name="connsiteY4" fmla="*/ 372194 h 446507"/>
              <a:gd name="connsiteX5" fmla="*/ 403876 w 478189"/>
              <a:gd name="connsiteY5" fmla="*/ 446507 h 446507"/>
              <a:gd name="connsiteX6" fmla="*/ 74313 w 478189"/>
              <a:gd name="connsiteY6" fmla="*/ 446507 h 446507"/>
              <a:gd name="connsiteX7" fmla="*/ 50444 w 478189"/>
              <a:gd name="connsiteY7" fmla="*/ 354228 h 446507"/>
              <a:gd name="connsiteX8" fmla="*/ 0 w 478189"/>
              <a:gd name="connsiteY8" fmla="*/ 74950 h 446507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51808 w 478189"/>
              <a:gd name="connsiteY3" fmla="*/ 68076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78189"/>
              <a:gd name="connsiteY0" fmla="*/ 74313 h 445870"/>
              <a:gd name="connsiteX1" fmla="*/ 74313 w 478189"/>
              <a:gd name="connsiteY1" fmla="*/ 0 h 445870"/>
              <a:gd name="connsiteX2" fmla="*/ 371859 w 478189"/>
              <a:gd name="connsiteY2" fmla="*/ 2877 h 445870"/>
              <a:gd name="connsiteX3" fmla="*/ 440283 w 478189"/>
              <a:gd name="connsiteY3" fmla="*/ 79108 h 445870"/>
              <a:gd name="connsiteX4" fmla="*/ 478189 w 478189"/>
              <a:gd name="connsiteY4" fmla="*/ 371557 h 445870"/>
              <a:gd name="connsiteX5" fmla="*/ 403876 w 478189"/>
              <a:gd name="connsiteY5" fmla="*/ 445870 h 445870"/>
              <a:gd name="connsiteX6" fmla="*/ 74313 w 478189"/>
              <a:gd name="connsiteY6" fmla="*/ 445870 h 445870"/>
              <a:gd name="connsiteX7" fmla="*/ 50444 w 478189"/>
              <a:gd name="connsiteY7" fmla="*/ 353591 h 445870"/>
              <a:gd name="connsiteX8" fmla="*/ 0 w 478189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403876 w 467915"/>
              <a:gd name="connsiteY5" fmla="*/ 445870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5870"/>
              <a:gd name="connsiteX1" fmla="*/ 74313 w 467915"/>
              <a:gd name="connsiteY1" fmla="*/ 0 h 445870"/>
              <a:gd name="connsiteX2" fmla="*/ 371859 w 467915"/>
              <a:gd name="connsiteY2" fmla="*/ 2877 h 445870"/>
              <a:gd name="connsiteX3" fmla="*/ 440283 w 467915"/>
              <a:gd name="connsiteY3" fmla="*/ 79108 h 445870"/>
              <a:gd name="connsiteX4" fmla="*/ 467915 w 467915"/>
              <a:gd name="connsiteY4" fmla="*/ 381611 h 445870"/>
              <a:gd name="connsiteX5" fmla="*/ 389909 w 467915"/>
              <a:gd name="connsiteY5" fmla="*/ 430593 h 445870"/>
              <a:gd name="connsiteX6" fmla="*/ 74313 w 467915"/>
              <a:gd name="connsiteY6" fmla="*/ 445870 h 445870"/>
              <a:gd name="connsiteX7" fmla="*/ 50444 w 467915"/>
              <a:gd name="connsiteY7" fmla="*/ 353591 h 445870"/>
              <a:gd name="connsiteX8" fmla="*/ 0 w 467915"/>
              <a:gd name="connsiteY8" fmla="*/ 74313 h 445870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50444 w 467915"/>
              <a:gd name="connsiteY7" fmla="*/ 353591 h 440545"/>
              <a:gd name="connsiteX8" fmla="*/ 0 w 467915"/>
              <a:gd name="connsiteY8" fmla="*/ 74313 h 440545"/>
              <a:gd name="connsiteX0" fmla="*/ 0 w 467915"/>
              <a:gd name="connsiteY0" fmla="*/ 74313 h 440545"/>
              <a:gd name="connsiteX1" fmla="*/ 74313 w 467915"/>
              <a:gd name="connsiteY1" fmla="*/ 0 h 440545"/>
              <a:gd name="connsiteX2" fmla="*/ 371859 w 467915"/>
              <a:gd name="connsiteY2" fmla="*/ 2877 h 440545"/>
              <a:gd name="connsiteX3" fmla="*/ 440283 w 467915"/>
              <a:gd name="connsiteY3" fmla="*/ 79108 h 440545"/>
              <a:gd name="connsiteX4" fmla="*/ 467915 w 467915"/>
              <a:gd name="connsiteY4" fmla="*/ 381611 h 440545"/>
              <a:gd name="connsiteX5" fmla="*/ 389909 w 467915"/>
              <a:gd name="connsiteY5" fmla="*/ 430593 h 440545"/>
              <a:gd name="connsiteX6" fmla="*/ 86272 w 467915"/>
              <a:gd name="connsiteY6" fmla="*/ 440545 h 440545"/>
              <a:gd name="connsiteX7" fmla="*/ 104913 w 467915"/>
              <a:gd name="connsiteY7" fmla="*/ 315007 h 440545"/>
              <a:gd name="connsiteX8" fmla="*/ 0 w 467915"/>
              <a:gd name="connsiteY8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72038 w 468258"/>
              <a:gd name="connsiteY8" fmla="*/ 159936 h 440545"/>
              <a:gd name="connsiteX9" fmla="*/ 343 w 468258"/>
              <a:gd name="connsiteY9" fmla="*/ 74313 h 440545"/>
              <a:gd name="connsiteX0" fmla="*/ 343 w 468258"/>
              <a:gd name="connsiteY0" fmla="*/ 74313 h 440545"/>
              <a:gd name="connsiteX1" fmla="*/ 74656 w 468258"/>
              <a:gd name="connsiteY1" fmla="*/ 0 h 440545"/>
              <a:gd name="connsiteX2" fmla="*/ 372202 w 468258"/>
              <a:gd name="connsiteY2" fmla="*/ 2877 h 440545"/>
              <a:gd name="connsiteX3" fmla="*/ 440626 w 468258"/>
              <a:gd name="connsiteY3" fmla="*/ 79108 h 440545"/>
              <a:gd name="connsiteX4" fmla="*/ 468258 w 468258"/>
              <a:gd name="connsiteY4" fmla="*/ 381611 h 440545"/>
              <a:gd name="connsiteX5" fmla="*/ 390252 w 468258"/>
              <a:gd name="connsiteY5" fmla="*/ 430593 h 440545"/>
              <a:gd name="connsiteX6" fmla="*/ 86615 w 468258"/>
              <a:gd name="connsiteY6" fmla="*/ 440545 h 440545"/>
              <a:gd name="connsiteX7" fmla="*/ 105256 w 468258"/>
              <a:gd name="connsiteY7" fmla="*/ 315007 h 440545"/>
              <a:gd name="connsiteX8" fmla="*/ 46371 w 468258"/>
              <a:gd name="connsiteY8" fmla="*/ 240487 h 440545"/>
              <a:gd name="connsiteX9" fmla="*/ 72038 w 468258"/>
              <a:gd name="connsiteY9" fmla="*/ 159936 h 440545"/>
              <a:gd name="connsiteX10" fmla="*/ 343 w 468258"/>
              <a:gd name="connsiteY10" fmla="*/ 74313 h 440545"/>
              <a:gd name="connsiteX0" fmla="*/ 502 w 448302"/>
              <a:gd name="connsiteY0" fmla="*/ 48497 h 440545"/>
              <a:gd name="connsiteX1" fmla="*/ 54700 w 448302"/>
              <a:gd name="connsiteY1" fmla="*/ 0 h 440545"/>
              <a:gd name="connsiteX2" fmla="*/ 352246 w 448302"/>
              <a:gd name="connsiteY2" fmla="*/ 2877 h 440545"/>
              <a:gd name="connsiteX3" fmla="*/ 420670 w 448302"/>
              <a:gd name="connsiteY3" fmla="*/ 79108 h 440545"/>
              <a:gd name="connsiteX4" fmla="*/ 448302 w 448302"/>
              <a:gd name="connsiteY4" fmla="*/ 381611 h 440545"/>
              <a:gd name="connsiteX5" fmla="*/ 370296 w 448302"/>
              <a:gd name="connsiteY5" fmla="*/ 430593 h 440545"/>
              <a:gd name="connsiteX6" fmla="*/ 66659 w 448302"/>
              <a:gd name="connsiteY6" fmla="*/ 440545 h 440545"/>
              <a:gd name="connsiteX7" fmla="*/ 85300 w 448302"/>
              <a:gd name="connsiteY7" fmla="*/ 315007 h 440545"/>
              <a:gd name="connsiteX8" fmla="*/ 26415 w 448302"/>
              <a:gd name="connsiteY8" fmla="*/ 240487 h 440545"/>
              <a:gd name="connsiteX9" fmla="*/ 52082 w 448302"/>
              <a:gd name="connsiteY9" fmla="*/ 159936 h 440545"/>
              <a:gd name="connsiteX10" fmla="*/ 502 w 448302"/>
              <a:gd name="connsiteY10" fmla="*/ 48497 h 440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48302" h="440545">
                <a:moveTo>
                  <a:pt x="502" y="48497"/>
                </a:moveTo>
                <a:cubicBezTo>
                  <a:pt x="502" y="7455"/>
                  <a:pt x="13658" y="0"/>
                  <a:pt x="54700" y="0"/>
                </a:cubicBezTo>
                <a:lnTo>
                  <a:pt x="352246" y="2877"/>
                </a:lnTo>
                <a:cubicBezTo>
                  <a:pt x="393288" y="2877"/>
                  <a:pt x="388117" y="-966"/>
                  <a:pt x="420670" y="79108"/>
                </a:cubicBezTo>
                <a:lnTo>
                  <a:pt x="448302" y="381611"/>
                </a:lnTo>
                <a:cubicBezTo>
                  <a:pt x="448302" y="422653"/>
                  <a:pt x="411338" y="430593"/>
                  <a:pt x="370296" y="430593"/>
                </a:cubicBezTo>
                <a:lnTo>
                  <a:pt x="66659" y="440545"/>
                </a:lnTo>
                <a:cubicBezTo>
                  <a:pt x="25617" y="440545"/>
                  <a:pt x="85300" y="356049"/>
                  <a:pt x="85300" y="315007"/>
                </a:cubicBezTo>
                <a:cubicBezTo>
                  <a:pt x="85813" y="282734"/>
                  <a:pt x="31951" y="266332"/>
                  <a:pt x="26415" y="240487"/>
                </a:cubicBezTo>
                <a:cubicBezTo>
                  <a:pt x="20879" y="214642"/>
                  <a:pt x="66973" y="188702"/>
                  <a:pt x="52082" y="159936"/>
                </a:cubicBezTo>
                <a:cubicBezTo>
                  <a:pt x="34597" y="119820"/>
                  <a:pt x="-4890" y="78694"/>
                  <a:pt x="502" y="48497"/>
                </a:cubicBezTo>
                <a:close/>
              </a:path>
            </a:pathLst>
          </a:custGeom>
          <a:solidFill>
            <a:srgbClr val="FBF5BB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DF6FED8C-77A3-88EE-E45A-D5A2A3AF841F}"/>
              </a:ext>
            </a:extLst>
          </p:cNvPr>
          <p:cNvSpPr/>
          <p:nvPr/>
        </p:nvSpPr>
        <p:spPr>
          <a:xfrm rot="20590886">
            <a:off x="8407778" y="2926408"/>
            <a:ext cx="2303888" cy="1453729"/>
          </a:xfrm>
          <a:prstGeom prst="ellipse">
            <a:avLst/>
          </a:prstGeom>
          <a:solidFill>
            <a:schemeClr val="accent6">
              <a:lumMod val="20000"/>
              <a:lumOff val="80000"/>
              <a:alpha val="16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" name="Picture 12">
            <a:extLst>
              <a:ext uri="{FF2B5EF4-FFF2-40B4-BE49-F238E27FC236}">
                <a16:creationId xmlns:a16="http://schemas.microsoft.com/office/drawing/2014/main" id="{51FE4CDA-3C51-FC90-90D8-961D1D3BC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77036" y="8982377"/>
            <a:ext cx="584000" cy="84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25167F99-CDE4-34AA-C0F8-849F9393E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066" y="426027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D754F640-8AFB-44A5-DEDD-3FD470A5A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9787" y="4938800"/>
            <a:ext cx="1018529" cy="1235750"/>
          </a:xfrm>
          <a:prstGeom prst="rect">
            <a:avLst/>
          </a:prstGeom>
        </p:spPr>
      </p:pic>
      <p:pic>
        <p:nvPicPr>
          <p:cNvPr id="105" name="Picture 2">
            <a:extLst>
              <a:ext uri="{FF2B5EF4-FFF2-40B4-BE49-F238E27FC236}">
                <a16:creationId xmlns:a16="http://schemas.microsoft.com/office/drawing/2014/main" id="{59518C77-6F10-50CD-8304-C9F373BDA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0489" y="8078434"/>
            <a:ext cx="1333105" cy="9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4" descr="brain stem Icon - Free PNG &amp; SVG 716581 - Noun Project">
            <a:extLst>
              <a:ext uri="{FF2B5EF4-FFF2-40B4-BE49-F238E27FC236}">
                <a16:creationId xmlns:a16="http://schemas.microsoft.com/office/drawing/2014/main" id="{E7AA0FD2-F0A5-1912-1B1C-2C32AC142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5990" y="2184239"/>
            <a:ext cx="2039029" cy="203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8F2E2284-90E7-275E-2DF9-887AAB9F2BED}"/>
              </a:ext>
            </a:extLst>
          </p:cNvPr>
          <p:cNvCxnSpPr>
            <a:cxnSpLocks/>
          </p:cNvCxnSpPr>
          <p:nvPr/>
        </p:nvCxnSpPr>
        <p:spPr>
          <a:xfrm>
            <a:off x="8827317" y="5455197"/>
            <a:ext cx="2900713" cy="190985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ADB2226F-2A9F-118E-9A6F-FDB5CD5F7D3F}"/>
              </a:ext>
            </a:extLst>
          </p:cNvPr>
          <p:cNvCxnSpPr>
            <a:cxnSpLocks/>
          </p:cNvCxnSpPr>
          <p:nvPr/>
        </p:nvCxnSpPr>
        <p:spPr>
          <a:xfrm>
            <a:off x="8780227" y="5604809"/>
            <a:ext cx="2901358" cy="1966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87AF5225-C9D0-DCFF-735F-1668674A1A00}"/>
              </a:ext>
            </a:extLst>
          </p:cNvPr>
          <p:cNvSpPr txBox="1"/>
          <p:nvPr/>
        </p:nvSpPr>
        <p:spPr>
          <a:xfrm>
            <a:off x="10113057" y="6671059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712D2F8-27A1-F1DD-4BD8-30A515F1BB9D}"/>
              </a:ext>
            </a:extLst>
          </p:cNvPr>
          <p:cNvSpPr txBox="1"/>
          <p:nvPr/>
        </p:nvSpPr>
        <p:spPr>
          <a:xfrm>
            <a:off x="10421778" y="6193779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E1C23F98-B85D-2F1B-01A6-C6ACE056C8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97628" y="4552316"/>
            <a:ext cx="2834743" cy="3663830"/>
          </a:xfrm>
          <a:prstGeom prst="rect">
            <a:avLst/>
          </a:prstGeom>
        </p:spPr>
      </p:pic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E0C825B8-D586-C74B-2067-F249ACC4DB5F}"/>
              </a:ext>
            </a:extLst>
          </p:cNvPr>
          <p:cNvCxnSpPr>
            <a:cxnSpLocks/>
            <a:endCxn id="103" idx="3"/>
          </p:cNvCxnSpPr>
          <p:nvPr/>
        </p:nvCxnSpPr>
        <p:spPr>
          <a:xfrm flipH="1" flipV="1">
            <a:off x="8772066" y="5212777"/>
            <a:ext cx="2886534" cy="354056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98482849-4BFE-C572-6FDD-4E50E7C12042}"/>
              </a:ext>
            </a:extLst>
          </p:cNvPr>
          <p:cNvSpPr txBox="1"/>
          <p:nvPr/>
        </p:nvSpPr>
        <p:spPr>
          <a:xfrm>
            <a:off x="10495084" y="5071220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E185E6A9-C3FB-ED58-A2A3-863F1F7CE9D8}"/>
              </a:ext>
            </a:extLst>
          </p:cNvPr>
          <p:cNvCxnSpPr>
            <a:cxnSpLocks/>
          </p:cNvCxnSpPr>
          <p:nvPr/>
        </p:nvCxnSpPr>
        <p:spPr>
          <a:xfrm>
            <a:off x="11949609" y="4048174"/>
            <a:ext cx="0" cy="931885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8" name="Picture 10" descr="Thyrotropin-releasing hormone - Wikipedia">
            <a:extLst>
              <a:ext uri="{FF2B5EF4-FFF2-40B4-BE49-F238E27FC236}">
                <a16:creationId xmlns:a16="http://schemas.microsoft.com/office/drawing/2014/main" id="{B98A5BB2-0E7E-ECB3-CFBB-9A5D36C3D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0144" y="4273974"/>
            <a:ext cx="452390" cy="480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370B6FED-58AF-4A92-72FC-89F86132EF5B}"/>
              </a:ext>
            </a:extLst>
          </p:cNvPr>
          <p:cNvCxnSpPr>
            <a:cxnSpLocks/>
          </p:cNvCxnSpPr>
          <p:nvPr/>
        </p:nvCxnSpPr>
        <p:spPr>
          <a:xfrm flipV="1">
            <a:off x="12363584" y="4005551"/>
            <a:ext cx="0" cy="1017130"/>
          </a:xfrm>
          <a:prstGeom prst="straightConnector1">
            <a:avLst/>
          </a:prstGeom>
          <a:ln w="22225">
            <a:prstDash val="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0DB8B242-33A7-38CB-1EAD-CBEB1F7C1D66}"/>
              </a:ext>
            </a:extLst>
          </p:cNvPr>
          <p:cNvCxnSpPr>
            <a:cxnSpLocks/>
          </p:cNvCxnSpPr>
          <p:nvPr/>
        </p:nvCxnSpPr>
        <p:spPr>
          <a:xfrm flipV="1">
            <a:off x="12512664" y="4005551"/>
            <a:ext cx="0" cy="101713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15058236-EDD8-69AA-73C2-C90DC2F98F20}"/>
              </a:ext>
            </a:extLst>
          </p:cNvPr>
          <p:cNvSpPr txBox="1"/>
          <p:nvPr/>
        </p:nvSpPr>
        <p:spPr>
          <a:xfrm>
            <a:off x="12475204" y="4058674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E222ADF-6286-EC9F-4167-0F68AA5BA011}"/>
              </a:ext>
            </a:extLst>
          </p:cNvPr>
          <p:cNvSpPr txBox="1"/>
          <p:nvPr/>
        </p:nvSpPr>
        <p:spPr>
          <a:xfrm>
            <a:off x="11997252" y="4058670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50E8A35-9B2A-5C47-9348-FCD8B744B164}"/>
              </a:ext>
            </a:extLst>
          </p:cNvPr>
          <p:cNvSpPr txBox="1"/>
          <p:nvPr/>
        </p:nvSpPr>
        <p:spPr>
          <a:xfrm>
            <a:off x="11349079" y="4720776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sp>
        <p:nvSpPr>
          <p:cNvPr id="124" name="Arc 123">
            <a:extLst>
              <a:ext uri="{FF2B5EF4-FFF2-40B4-BE49-F238E27FC236}">
                <a16:creationId xmlns:a16="http://schemas.microsoft.com/office/drawing/2014/main" id="{D4769ADB-F507-51BA-6B2D-80D7EE318422}"/>
              </a:ext>
            </a:extLst>
          </p:cNvPr>
          <p:cNvSpPr/>
          <p:nvPr/>
        </p:nvSpPr>
        <p:spPr>
          <a:xfrm rot="11782933">
            <a:off x="12102592" y="3006858"/>
            <a:ext cx="461600" cy="460559"/>
          </a:xfrm>
          <a:prstGeom prst="arc">
            <a:avLst>
              <a:gd name="adj1" fmla="val 16200000"/>
              <a:gd name="adj2" fmla="val 10048830"/>
            </a:avLst>
          </a:prstGeom>
          <a:ln w="15875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58F6170-E10C-BCA4-02DE-729F45A94E88}"/>
              </a:ext>
            </a:extLst>
          </p:cNvPr>
          <p:cNvSpPr txBox="1"/>
          <p:nvPr/>
        </p:nvSpPr>
        <p:spPr>
          <a:xfrm>
            <a:off x="11614955" y="2904290"/>
            <a:ext cx="645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TRH</a:t>
            </a:r>
          </a:p>
        </p:txBody>
      </p:sp>
      <p:sp>
        <p:nvSpPr>
          <p:cNvPr id="126" name="Arc 125">
            <a:extLst>
              <a:ext uri="{FF2B5EF4-FFF2-40B4-BE49-F238E27FC236}">
                <a16:creationId xmlns:a16="http://schemas.microsoft.com/office/drawing/2014/main" id="{32B63F09-B5A6-24E7-D362-A5BFE2F9DCC7}"/>
              </a:ext>
            </a:extLst>
          </p:cNvPr>
          <p:cNvSpPr/>
          <p:nvPr/>
        </p:nvSpPr>
        <p:spPr>
          <a:xfrm rot="18817741">
            <a:off x="13041194" y="2471631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158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1C0BEEAC-295E-5743-53E8-994BE22C0EA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5147" y="2648124"/>
            <a:ext cx="731775" cy="458045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B1FC8150-33FC-D610-E7AB-69997A9B2955}"/>
              </a:ext>
            </a:extLst>
          </p:cNvPr>
          <p:cNvSpPr txBox="1"/>
          <p:nvPr/>
        </p:nvSpPr>
        <p:spPr>
          <a:xfrm>
            <a:off x="13156144" y="3075320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AFDF658-E828-1B87-477E-BC43F4FC67A9}"/>
              </a:ext>
            </a:extLst>
          </p:cNvPr>
          <p:cNvSpPr txBox="1"/>
          <p:nvPr/>
        </p:nvSpPr>
        <p:spPr>
          <a:xfrm>
            <a:off x="13434682" y="3540885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8B9EA84-EB8F-43D7-5A04-D43735AD0379}"/>
              </a:ext>
            </a:extLst>
          </p:cNvPr>
          <p:cNvSpPr txBox="1"/>
          <p:nvPr/>
        </p:nvSpPr>
        <p:spPr>
          <a:xfrm>
            <a:off x="13393282" y="2133585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1" name="Arc 130">
            <a:extLst>
              <a:ext uri="{FF2B5EF4-FFF2-40B4-BE49-F238E27FC236}">
                <a16:creationId xmlns:a16="http://schemas.microsoft.com/office/drawing/2014/main" id="{53CA30ED-21C6-1A03-9BA7-43A987DE31E4}"/>
              </a:ext>
            </a:extLst>
          </p:cNvPr>
          <p:cNvSpPr/>
          <p:nvPr/>
        </p:nvSpPr>
        <p:spPr>
          <a:xfrm rot="18817741">
            <a:off x="15697922" y="5028216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6350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EB6D6AC5-38D6-28E6-A8DD-2565E2F863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1875" y="5204709"/>
            <a:ext cx="731775" cy="458045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4063258B-4CB0-BD13-8980-C4636CC6344B}"/>
              </a:ext>
            </a:extLst>
          </p:cNvPr>
          <p:cNvSpPr txBox="1"/>
          <p:nvPr/>
        </p:nvSpPr>
        <p:spPr>
          <a:xfrm>
            <a:off x="15812872" y="5631905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CB4B613-9B01-9A8B-3E80-C6FE606D7D51}"/>
              </a:ext>
            </a:extLst>
          </p:cNvPr>
          <p:cNvSpPr txBox="1"/>
          <p:nvPr/>
        </p:nvSpPr>
        <p:spPr>
          <a:xfrm>
            <a:off x="16091410" y="6097470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5E49A26-5841-8DA2-CC3B-FFDB5B7CD5D9}"/>
              </a:ext>
            </a:extLst>
          </p:cNvPr>
          <p:cNvSpPr txBox="1"/>
          <p:nvPr/>
        </p:nvSpPr>
        <p:spPr>
          <a:xfrm>
            <a:off x="16050010" y="4690165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6" name="Arc 135">
            <a:extLst>
              <a:ext uri="{FF2B5EF4-FFF2-40B4-BE49-F238E27FC236}">
                <a16:creationId xmlns:a16="http://schemas.microsoft.com/office/drawing/2014/main" id="{84341923-0FEC-596D-C55B-414D497AABEA}"/>
              </a:ext>
            </a:extLst>
          </p:cNvPr>
          <p:cNvSpPr/>
          <p:nvPr/>
        </p:nvSpPr>
        <p:spPr>
          <a:xfrm rot="18817741">
            <a:off x="15667751" y="8347839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285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F1FD8C7F-CC42-9B55-C601-36996407E06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1704" y="8524332"/>
            <a:ext cx="731775" cy="458045"/>
          </a:xfrm>
          <a:prstGeom prst="rect">
            <a:avLst/>
          </a:prstGeom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34622D98-941A-8502-BA36-5BA614BB37CB}"/>
              </a:ext>
            </a:extLst>
          </p:cNvPr>
          <p:cNvSpPr txBox="1"/>
          <p:nvPr/>
        </p:nvSpPr>
        <p:spPr>
          <a:xfrm>
            <a:off x="15782701" y="8951528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98B2512-FDB9-C6AE-54A8-4897C5CD32E0}"/>
              </a:ext>
            </a:extLst>
          </p:cNvPr>
          <p:cNvSpPr txBox="1"/>
          <p:nvPr/>
        </p:nvSpPr>
        <p:spPr>
          <a:xfrm>
            <a:off x="16061234" y="9417093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CAD954D-FE6D-DDB1-92EA-0D194EE3DD23}"/>
              </a:ext>
            </a:extLst>
          </p:cNvPr>
          <p:cNvSpPr txBox="1"/>
          <p:nvPr/>
        </p:nvSpPr>
        <p:spPr>
          <a:xfrm>
            <a:off x="16019834" y="8009793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FA8079C6-0ABB-E41F-DDBB-0129C0830E2D}"/>
              </a:ext>
            </a:extLst>
          </p:cNvPr>
          <p:cNvCxnSpPr>
            <a:cxnSpLocks/>
          </p:cNvCxnSpPr>
          <p:nvPr/>
        </p:nvCxnSpPr>
        <p:spPr>
          <a:xfrm>
            <a:off x="12623549" y="7834624"/>
            <a:ext cx="961095" cy="561183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12B53F9E-F4DE-0326-5B33-3F22EC41A1DB}"/>
              </a:ext>
            </a:extLst>
          </p:cNvPr>
          <p:cNvCxnSpPr>
            <a:cxnSpLocks/>
          </p:cNvCxnSpPr>
          <p:nvPr/>
        </p:nvCxnSpPr>
        <p:spPr>
          <a:xfrm>
            <a:off x="12576462" y="7984231"/>
            <a:ext cx="847532" cy="507965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D5FCEC52-2347-7CFC-647A-39B897FBA135}"/>
              </a:ext>
            </a:extLst>
          </p:cNvPr>
          <p:cNvSpPr txBox="1"/>
          <p:nvPr/>
        </p:nvSpPr>
        <p:spPr>
          <a:xfrm>
            <a:off x="12572872" y="8236006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06905D5A-601B-FB50-226E-ADB98B551DDC}"/>
              </a:ext>
            </a:extLst>
          </p:cNvPr>
          <p:cNvSpPr txBox="1"/>
          <p:nvPr/>
        </p:nvSpPr>
        <p:spPr>
          <a:xfrm>
            <a:off x="13000228" y="7664349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BFF7C0-0483-8824-136C-E2153182CD7C}"/>
              </a:ext>
            </a:extLst>
          </p:cNvPr>
          <p:cNvCxnSpPr>
            <a:cxnSpLocks/>
          </p:cNvCxnSpPr>
          <p:nvPr/>
        </p:nvCxnSpPr>
        <p:spPr>
          <a:xfrm flipV="1">
            <a:off x="12586403" y="6002727"/>
            <a:ext cx="1831362" cy="951593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A7421B69-6A37-282B-3D83-3071AD12BBCB}"/>
              </a:ext>
            </a:extLst>
          </p:cNvPr>
          <p:cNvCxnSpPr>
            <a:cxnSpLocks/>
          </p:cNvCxnSpPr>
          <p:nvPr/>
        </p:nvCxnSpPr>
        <p:spPr>
          <a:xfrm flipV="1">
            <a:off x="12619771" y="6247536"/>
            <a:ext cx="1856718" cy="962043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1341B5B5-380E-9EF1-E958-37298EC57435}"/>
              </a:ext>
            </a:extLst>
          </p:cNvPr>
          <p:cNvSpPr txBox="1"/>
          <p:nvPr/>
        </p:nvSpPr>
        <p:spPr>
          <a:xfrm>
            <a:off x="13478348" y="6763038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BA9AFE2E-45A9-81ED-F77F-5FECD56CF769}"/>
              </a:ext>
            </a:extLst>
          </p:cNvPr>
          <p:cNvSpPr txBox="1"/>
          <p:nvPr/>
        </p:nvSpPr>
        <p:spPr>
          <a:xfrm>
            <a:off x="13352951" y="6062870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49" name="Picture 2">
            <a:extLst>
              <a:ext uri="{FF2B5EF4-FFF2-40B4-BE49-F238E27FC236}">
                <a16:creationId xmlns:a16="http://schemas.microsoft.com/office/drawing/2014/main" id="{BA2900DF-E269-A838-B028-146C91E6A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028" y="7243536"/>
            <a:ext cx="1521100" cy="14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F67F977C-E1AE-76E0-FA78-C1991E7382FF}"/>
              </a:ext>
            </a:extLst>
          </p:cNvPr>
          <p:cNvCxnSpPr>
            <a:cxnSpLocks/>
          </p:cNvCxnSpPr>
          <p:nvPr/>
        </p:nvCxnSpPr>
        <p:spPr>
          <a:xfrm flipH="1">
            <a:off x="7580180" y="5924879"/>
            <a:ext cx="180973" cy="1262036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4" name="Oval 153">
            <a:extLst>
              <a:ext uri="{FF2B5EF4-FFF2-40B4-BE49-F238E27FC236}">
                <a16:creationId xmlns:a16="http://schemas.microsoft.com/office/drawing/2014/main" id="{44528544-7318-EEC5-EA29-DF9839D731B2}"/>
              </a:ext>
            </a:extLst>
          </p:cNvPr>
          <p:cNvSpPr/>
          <p:nvPr/>
        </p:nvSpPr>
        <p:spPr>
          <a:xfrm>
            <a:off x="4195434" y="7502993"/>
            <a:ext cx="2106172" cy="175226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070DD68E-18A9-1756-59BB-FE76527429A9}"/>
              </a:ext>
            </a:extLst>
          </p:cNvPr>
          <p:cNvSpPr/>
          <p:nvPr/>
        </p:nvSpPr>
        <p:spPr>
          <a:xfrm>
            <a:off x="5024721" y="8001048"/>
            <a:ext cx="1168400" cy="101416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647FD94-0842-1E22-ACD3-AFB4B4426559}"/>
              </a:ext>
            </a:extLst>
          </p:cNvPr>
          <p:cNvSpPr txBox="1"/>
          <p:nvPr/>
        </p:nvSpPr>
        <p:spPr>
          <a:xfrm>
            <a:off x="14142932" y="9232427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Fast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A8026AED-3613-0D7F-FECD-7147F7EC57B2}"/>
              </a:ext>
            </a:extLst>
          </p:cNvPr>
          <p:cNvSpPr txBox="1"/>
          <p:nvPr/>
        </p:nvSpPr>
        <p:spPr>
          <a:xfrm>
            <a:off x="14927030" y="6229994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Slow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87EC89AA-8FB2-B38D-9164-22B560C4F309}"/>
              </a:ext>
            </a:extLst>
          </p:cNvPr>
          <p:cNvSpPr/>
          <p:nvPr/>
        </p:nvSpPr>
        <p:spPr>
          <a:xfrm>
            <a:off x="8171146" y="6091703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A0AC1740-F46E-CE70-C281-0D8E513D4590}"/>
              </a:ext>
            </a:extLst>
          </p:cNvPr>
          <p:cNvSpPr/>
          <p:nvPr/>
        </p:nvSpPr>
        <p:spPr>
          <a:xfrm>
            <a:off x="8350742" y="6193779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C23A987B-555B-A7E2-E062-4F159ECFFC7F}"/>
              </a:ext>
            </a:extLst>
          </p:cNvPr>
          <p:cNvSpPr/>
          <p:nvPr/>
        </p:nvSpPr>
        <p:spPr>
          <a:xfrm>
            <a:off x="8246803" y="6236284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8CAB527A-1086-E77C-16EB-E3436AA5AA6A}"/>
              </a:ext>
            </a:extLst>
          </p:cNvPr>
          <p:cNvSpPr/>
          <p:nvPr/>
        </p:nvSpPr>
        <p:spPr>
          <a:xfrm>
            <a:off x="8128528" y="6201017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25C7981-C316-05FD-A42D-E7CD61B6A99A}"/>
              </a:ext>
            </a:extLst>
          </p:cNvPr>
          <p:cNvSpPr/>
          <p:nvPr/>
        </p:nvSpPr>
        <p:spPr>
          <a:xfrm>
            <a:off x="6031629" y="7782884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409167CE-99BA-26ED-E241-74EA6B883E6E}"/>
              </a:ext>
            </a:extLst>
          </p:cNvPr>
          <p:cNvSpPr/>
          <p:nvPr/>
        </p:nvSpPr>
        <p:spPr>
          <a:xfrm>
            <a:off x="6163623" y="7692220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E3AE8B9D-6D6C-C8BB-7043-5A68D79EF821}"/>
              </a:ext>
            </a:extLst>
          </p:cNvPr>
          <p:cNvSpPr txBox="1"/>
          <p:nvPr/>
        </p:nvSpPr>
        <p:spPr>
          <a:xfrm>
            <a:off x="7839474" y="6393110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Thyroid Antigen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8FF131E8-7F14-DFFA-95CA-213169FC7C1F}"/>
              </a:ext>
            </a:extLst>
          </p:cNvPr>
          <p:cNvSpPr txBox="1"/>
          <p:nvPr/>
        </p:nvSpPr>
        <p:spPr>
          <a:xfrm>
            <a:off x="5147814" y="9331299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CD4+ T-Cell</a:t>
            </a:r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49FFB01E-D8F9-A89D-9368-E58E202E77BE}"/>
              </a:ext>
            </a:extLst>
          </p:cNvPr>
          <p:cNvSpPr/>
          <p:nvPr/>
        </p:nvSpPr>
        <p:spPr>
          <a:xfrm>
            <a:off x="3175882" y="8821689"/>
            <a:ext cx="766777" cy="7067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B36E2737-BA78-9270-E0AE-0C7F792670C0}"/>
              </a:ext>
            </a:extLst>
          </p:cNvPr>
          <p:cNvSpPr/>
          <p:nvPr/>
        </p:nvSpPr>
        <p:spPr>
          <a:xfrm>
            <a:off x="3456128" y="9024014"/>
            <a:ext cx="425370" cy="4090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2F421737-C16C-88FD-55F0-1327BA8A12FC}"/>
              </a:ext>
            </a:extLst>
          </p:cNvPr>
          <p:cNvSpPr/>
          <p:nvPr/>
        </p:nvSpPr>
        <p:spPr>
          <a:xfrm>
            <a:off x="3799343" y="9628367"/>
            <a:ext cx="766777" cy="70671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E65BC72F-7A89-29EF-DEFE-AFCFC047FF16}"/>
              </a:ext>
            </a:extLst>
          </p:cNvPr>
          <p:cNvSpPr/>
          <p:nvPr/>
        </p:nvSpPr>
        <p:spPr>
          <a:xfrm>
            <a:off x="4079589" y="9830692"/>
            <a:ext cx="425370" cy="409025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2AAEC6F6-0192-7921-3473-F37DA6B21F32}"/>
              </a:ext>
            </a:extLst>
          </p:cNvPr>
          <p:cNvSpPr/>
          <p:nvPr/>
        </p:nvSpPr>
        <p:spPr>
          <a:xfrm>
            <a:off x="5975847" y="6359578"/>
            <a:ext cx="766777" cy="70671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636A70CE-806C-81E8-60AA-026DA55904B3}"/>
              </a:ext>
            </a:extLst>
          </p:cNvPr>
          <p:cNvSpPr/>
          <p:nvPr/>
        </p:nvSpPr>
        <p:spPr>
          <a:xfrm>
            <a:off x="6256093" y="6561903"/>
            <a:ext cx="425370" cy="40902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ECF2E51E-EC3C-AA44-E1E5-0F9C6F5459D7}"/>
              </a:ext>
            </a:extLst>
          </p:cNvPr>
          <p:cNvSpPr/>
          <p:nvPr/>
        </p:nvSpPr>
        <p:spPr>
          <a:xfrm>
            <a:off x="2952474" y="7918352"/>
            <a:ext cx="766777" cy="706712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4278D773-A62E-E43F-6B8C-2DDE303C9460}"/>
              </a:ext>
            </a:extLst>
          </p:cNvPr>
          <p:cNvSpPr/>
          <p:nvPr/>
        </p:nvSpPr>
        <p:spPr>
          <a:xfrm>
            <a:off x="3232720" y="8120677"/>
            <a:ext cx="425370" cy="40902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EC42EFCA-25DC-90C4-1D9B-49E43F272E1E}"/>
              </a:ext>
            </a:extLst>
          </p:cNvPr>
          <p:cNvSpPr/>
          <p:nvPr/>
        </p:nvSpPr>
        <p:spPr>
          <a:xfrm>
            <a:off x="7657044" y="1333498"/>
            <a:ext cx="1220613" cy="1090895"/>
          </a:xfrm>
          <a:prstGeom prst="ellipse">
            <a:avLst/>
          </a:prstGeom>
          <a:solidFill>
            <a:srgbClr val="DEEFF0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AAAC59B9-E451-140A-4894-4D9B3B26EA93}"/>
              </a:ext>
            </a:extLst>
          </p:cNvPr>
          <p:cNvSpPr/>
          <p:nvPr/>
        </p:nvSpPr>
        <p:spPr>
          <a:xfrm>
            <a:off x="7862827" y="1500180"/>
            <a:ext cx="819927" cy="311121"/>
          </a:xfrm>
          <a:custGeom>
            <a:avLst/>
            <a:gdLst>
              <a:gd name="connsiteX0" fmla="*/ 0 w 808366"/>
              <a:gd name="connsiteY0" fmla="*/ 128044 h 256087"/>
              <a:gd name="connsiteX1" fmla="*/ 404183 w 808366"/>
              <a:gd name="connsiteY1" fmla="*/ 0 h 256087"/>
              <a:gd name="connsiteX2" fmla="*/ 808366 w 808366"/>
              <a:gd name="connsiteY2" fmla="*/ 128044 h 256087"/>
              <a:gd name="connsiteX3" fmla="*/ 404183 w 808366"/>
              <a:gd name="connsiteY3" fmla="*/ 256088 h 256087"/>
              <a:gd name="connsiteX4" fmla="*/ 0 w 808366"/>
              <a:gd name="connsiteY4" fmla="*/ 128044 h 256087"/>
              <a:gd name="connsiteX0" fmla="*/ 11561 w 819927"/>
              <a:gd name="connsiteY0" fmla="*/ 128044 h 311121"/>
              <a:gd name="connsiteX1" fmla="*/ 415744 w 819927"/>
              <a:gd name="connsiteY1" fmla="*/ 0 h 311121"/>
              <a:gd name="connsiteX2" fmla="*/ 819927 w 819927"/>
              <a:gd name="connsiteY2" fmla="*/ 128044 h 311121"/>
              <a:gd name="connsiteX3" fmla="*/ 225244 w 819927"/>
              <a:gd name="connsiteY3" fmla="*/ 311121 h 311121"/>
              <a:gd name="connsiteX4" fmla="*/ 11561 w 819927"/>
              <a:gd name="connsiteY4" fmla="*/ 128044 h 311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927" h="311121">
                <a:moveTo>
                  <a:pt x="11561" y="128044"/>
                </a:moveTo>
                <a:cubicBezTo>
                  <a:pt x="43311" y="76191"/>
                  <a:pt x="192520" y="0"/>
                  <a:pt x="415744" y="0"/>
                </a:cubicBezTo>
                <a:cubicBezTo>
                  <a:pt x="638968" y="0"/>
                  <a:pt x="819927" y="57327"/>
                  <a:pt x="819927" y="128044"/>
                </a:cubicBezTo>
                <a:cubicBezTo>
                  <a:pt x="819927" y="198761"/>
                  <a:pt x="448468" y="311121"/>
                  <a:pt x="225244" y="311121"/>
                </a:cubicBezTo>
                <a:cubicBezTo>
                  <a:pt x="2020" y="311121"/>
                  <a:pt x="-20189" y="179898"/>
                  <a:pt x="11561" y="128044"/>
                </a:cubicBezTo>
                <a:close/>
              </a:path>
            </a:pathLst>
          </a:custGeom>
          <a:solidFill>
            <a:srgbClr val="489A9E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0" name="Picture 179">
            <a:extLst>
              <a:ext uri="{FF2B5EF4-FFF2-40B4-BE49-F238E27FC236}">
                <a16:creationId xmlns:a16="http://schemas.microsoft.com/office/drawing/2014/main" id="{9D4E7741-C533-6017-C44B-CB97A1095C3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5" t="16985" r="38438" b="42988"/>
          <a:stretch/>
        </p:blipFill>
        <p:spPr>
          <a:xfrm rot="21074656" flipH="1">
            <a:off x="12318460" y="3278333"/>
            <a:ext cx="293837" cy="223007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819E6687-E9CC-470A-B37B-727D1CC5D56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2" t="63304" r="55109"/>
          <a:stretch/>
        </p:blipFill>
        <p:spPr>
          <a:xfrm rot="863365">
            <a:off x="12301136" y="3433028"/>
            <a:ext cx="172196" cy="212335"/>
          </a:xfrm>
          <a:prstGeom prst="rect">
            <a:avLst/>
          </a:prstGeom>
        </p:spPr>
      </p:pic>
      <p:sp>
        <p:nvSpPr>
          <p:cNvPr id="184" name="Oval 183">
            <a:extLst>
              <a:ext uri="{FF2B5EF4-FFF2-40B4-BE49-F238E27FC236}">
                <a16:creationId xmlns:a16="http://schemas.microsoft.com/office/drawing/2014/main" id="{4D554A5D-2952-7B9C-92F0-3421A1715E25}"/>
              </a:ext>
            </a:extLst>
          </p:cNvPr>
          <p:cNvSpPr/>
          <p:nvPr/>
        </p:nvSpPr>
        <p:spPr>
          <a:xfrm>
            <a:off x="6629227" y="7172471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Moon 184">
            <a:extLst>
              <a:ext uri="{FF2B5EF4-FFF2-40B4-BE49-F238E27FC236}">
                <a16:creationId xmlns:a16="http://schemas.microsoft.com/office/drawing/2014/main" id="{ED64B382-B45E-D98A-C214-2DEA63A30DAE}"/>
              </a:ext>
            </a:extLst>
          </p:cNvPr>
          <p:cNvSpPr/>
          <p:nvPr/>
        </p:nvSpPr>
        <p:spPr>
          <a:xfrm rot="15729133">
            <a:off x="6645270" y="7206648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Moon 185">
            <a:extLst>
              <a:ext uri="{FF2B5EF4-FFF2-40B4-BE49-F238E27FC236}">
                <a16:creationId xmlns:a16="http://schemas.microsoft.com/office/drawing/2014/main" id="{7CE4BD5C-3846-BB36-9C3A-6AF96A2529D9}"/>
              </a:ext>
            </a:extLst>
          </p:cNvPr>
          <p:cNvSpPr/>
          <p:nvPr/>
        </p:nvSpPr>
        <p:spPr>
          <a:xfrm rot="15817244">
            <a:off x="6173504" y="7724476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>
            <a:extLst>
              <a:ext uri="{FF2B5EF4-FFF2-40B4-BE49-F238E27FC236}">
                <a16:creationId xmlns:a16="http://schemas.microsoft.com/office/drawing/2014/main" id="{ABA1E4C7-0B58-0A27-2B06-B933525C1293}"/>
              </a:ext>
            </a:extLst>
          </p:cNvPr>
          <p:cNvSpPr/>
          <p:nvPr/>
        </p:nvSpPr>
        <p:spPr>
          <a:xfrm rot="10002591">
            <a:off x="6073230" y="7776578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3CD57EB9-A37B-9F2C-E2EA-2B03D5238C74}"/>
              </a:ext>
            </a:extLst>
          </p:cNvPr>
          <p:cNvSpPr txBox="1"/>
          <p:nvPr/>
        </p:nvSpPr>
        <p:spPr>
          <a:xfrm>
            <a:off x="6689970" y="7256958"/>
            <a:ext cx="171780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TLR2/3</a:t>
            </a:r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EE2A848A-6BAD-F46F-C3C3-F7C942E2E377}"/>
              </a:ext>
            </a:extLst>
          </p:cNvPr>
          <p:cNvSpPr/>
          <p:nvPr/>
        </p:nvSpPr>
        <p:spPr>
          <a:xfrm>
            <a:off x="4012028" y="6383037"/>
            <a:ext cx="766777" cy="706712"/>
          </a:xfrm>
          <a:prstGeom prst="ellipse">
            <a:avLst/>
          </a:prstGeom>
          <a:solidFill>
            <a:srgbClr val="EFD7F5"/>
          </a:solidFill>
          <a:ln>
            <a:solidFill>
              <a:srgbClr val="EFD7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83E3324E-F146-B5E1-8BC7-0F9873253211}"/>
              </a:ext>
            </a:extLst>
          </p:cNvPr>
          <p:cNvSpPr/>
          <p:nvPr/>
        </p:nvSpPr>
        <p:spPr>
          <a:xfrm>
            <a:off x="4292274" y="6585362"/>
            <a:ext cx="425370" cy="409025"/>
          </a:xfrm>
          <a:prstGeom prst="ellipse">
            <a:avLst/>
          </a:prstGeom>
          <a:solidFill>
            <a:srgbClr val="A931C5"/>
          </a:solidFill>
          <a:ln>
            <a:solidFill>
              <a:srgbClr val="EFD7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5B122B36-25BF-E947-B227-7464B2D6E6FC}"/>
              </a:ext>
            </a:extLst>
          </p:cNvPr>
          <p:cNvSpPr/>
          <p:nvPr/>
        </p:nvSpPr>
        <p:spPr>
          <a:xfrm>
            <a:off x="5000813" y="6257921"/>
            <a:ext cx="766777" cy="706712"/>
          </a:xfrm>
          <a:prstGeom prst="ellipse">
            <a:avLst/>
          </a:prstGeom>
          <a:solidFill>
            <a:srgbClr val="FBF5BB"/>
          </a:solidFill>
          <a:ln>
            <a:solidFill>
              <a:srgbClr val="FBF5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EB8D8F5C-CE68-16A2-9201-D9DA22E48E86}"/>
              </a:ext>
            </a:extLst>
          </p:cNvPr>
          <p:cNvSpPr/>
          <p:nvPr/>
        </p:nvSpPr>
        <p:spPr>
          <a:xfrm>
            <a:off x="5281059" y="6460246"/>
            <a:ext cx="425370" cy="409025"/>
          </a:xfrm>
          <a:prstGeom prst="ellipse">
            <a:avLst/>
          </a:prstGeom>
          <a:solidFill>
            <a:srgbClr val="F2DE1E"/>
          </a:solidFill>
          <a:ln>
            <a:solidFill>
              <a:srgbClr val="FBF5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A81A370B-409C-445B-6B52-F6A23BC9780B}"/>
              </a:ext>
            </a:extLst>
          </p:cNvPr>
          <p:cNvCxnSpPr/>
          <p:nvPr/>
        </p:nvCxnSpPr>
        <p:spPr>
          <a:xfrm flipV="1">
            <a:off x="5767590" y="7086859"/>
            <a:ext cx="295509" cy="51135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EB8E0E58-0FD0-7B4D-B659-8D090F917C6C}"/>
              </a:ext>
            </a:extLst>
          </p:cNvPr>
          <p:cNvCxnSpPr>
            <a:cxnSpLocks/>
          </p:cNvCxnSpPr>
          <p:nvPr/>
        </p:nvCxnSpPr>
        <p:spPr>
          <a:xfrm flipV="1">
            <a:off x="5280419" y="7061918"/>
            <a:ext cx="53954" cy="41090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C5F211DF-30A3-4A17-49D0-AF506A9A888A}"/>
              </a:ext>
            </a:extLst>
          </p:cNvPr>
          <p:cNvCxnSpPr>
            <a:cxnSpLocks/>
          </p:cNvCxnSpPr>
          <p:nvPr/>
        </p:nvCxnSpPr>
        <p:spPr>
          <a:xfrm flipH="1" flipV="1">
            <a:off x="4573728" y="7119924"/>
            <a:ext cx="158025" cy="41282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EE9AE5E7-8131-3514-8B3D-883B00AD867E}"/>
              </a:ext>
            </a:extLst>
          </p:cNvPr>
          <p:cNvCxnSpPr>
            <a:cxnSpLocks/>
          </p:cNvCxnSpPr>
          <p:nvPr/>
        </p:nvCxnSpPr>
        <p:spPr>
          <a:xfrm flipH="1" flipV="1">
            <a:off x="3952829" y="7598218"/>
            <a:ext cx="377110" cy="27435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FC6FF600-BF0E-C947-FC50-D2B8D9288339}"/>
              </a:ext>
            </a:extLst>
          </p:cNvPr>
          <p:cNvCxnSpPr>
            <a:cxnSpLocks/>
          </p:cNvCxnSpPr>
          <p:nvPr/>
        </p:nvCxnSpPr>
        <p:spPr>
          <a:xfrm flipH="1" flipV="1">
            <a:off x="3766338" y="8325189"/>
            <a:ext cx="383264" cy="44514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101EFED8-47C9-8E95-70B4-035C2EFDE194}"/>
              </a:ext>
            </a:extLst>
          </p:cNvPr>
          <p:cNvCxnSpPr>
            <a:cxnSpLocks/>
          </p:cNvCxnSpPr>
          <p:nvPr/>
        </p:nvCxnSpPr>
        <p:spPr>
          <a:xfrm flipH="1">
            <a:off x="3988491" y="8827461"/>
            <a:ext cx="302726" cy="19655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D99563D8-8D3B-8D9D-CC48-AA95FB4C8AC0}"/>
              </a:ext>
            </a:extLst>
          </p:cNvPr>
          <p:cNvCxnSpPr>
            <a:cxnSpLocks/>
          </p:cNvCxnSpPr>
          <p:nvPr/>
        </p:nvCxnSpPr>
        <p:spPr>
          <a:xfrm flipH="1">
            <a:off x="4449368" y="9215182"/>
            <a:ext cx="260033" cy="38657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2" name="Oval 211">
            <a:extLst>
              <a:ext uri="{FF2B5EF4-FFF2-40B4-BE49-F238E27FC236}">
                <a16:creationId xmlns:a16="http://schemas.microsoft.com/office/drawing/2014/main" id="{3190C519-81FF-57DC-62AE-B8B64263E940}"/>
              </a:ext>
            </a:extLst>
          </p:cNvPr>
          <p:cNvSpPr/>
          <p:nvPr/>
        </p:nvSpPr>
        <p:spPr>
          <a:xfrm>
            <a:off x="3217280" y="7023490"/>
            <a:ext cx="766777" cy="706712"/>
          </a:xfrm>
          <a:prstGeom prst="ellipse">
            <a:avLst/>
          </a:prstGeom>
          <a:solidFill>
            <a:srgbClr val="BE9494"/>
          </a:solidFill>
          <a:ln>
            <a:solidFill>
              <a:srgbClr val="BE94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45B60C21-AD1B-5053-C26F-E863541A74E7}"/>
              </a:ext>
            </a:extLst>
          </p:cNvPr>
          <p:cNvSpPr/>
          <p:nvPr/>
        </p:nvSpPr>
        <p:spPr>
          <a:xfrm>
            <a:off x="3497526" y="7225815"/>
            <a:ext cx="425370" cy="409025"/>
          </a:xfrm>
          <a:prstGeom prst="ellipse">
            <a:avLst/>
          </a:prstGeom>
          <a:solidFill>
            <a:srgbClr val="6B4141"/>
          </a:solidFill>
          <a:ln>
            <a:solidFill>
              <a:srgbClr val="BE94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5" name="Picture 4">
            <a:extLst>
              <a:ext uri="{FF2B5EF4-FFF2-40B4-BE49-F238E27FC236}">
                <a16:creationId xmlns:a16="http://schemas.microsoft.com/office/drawing/2014/main" id="{71F9EE42-E28D-7F5D-1B4E-236225309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9174219" y="2216565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6" name="Picture 4">
            <a:extLst>
              <a:ext uri="{FF2B5EF4-FFF2-40B4-BE49-F238E27FC236}">
                <a16:creationId xmlns:a16="http://schemas.microsoft.com/office/drawing/2014/main" id="{D0851D0F-8C76-B9BF-EC82-FE50A64456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8487565" y="3211966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7" name="Picture 4">
            <a:extLst>
              <a:ext uri="{FF2B5EF4-FFF2-40B4-BE49-F238E27FC236}">
                <a16:creationId xmlns:a16="http://schemas.microsoft.com/office/drawing/2014/main" id="{CB0A041A-D1EB-5EA9-C4C7-94F498FDFB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8459948" y="3350172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8" name="Picture 4">
            <a:extLst>
              <a:ext uri="{FF2B5EF4-FFF2-40B4-BE49-F238E27FC236}">
                <a16:creationId xmlns:a16="http://schemas.microsoft.com/office/drawing/2014/main" id="{4B17C1FF-3200-508F-3B46-AB88571C1F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9556145">
            <a:off x="8572932" y="3322712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9" name="Picture 4">
            <a:extLst>
              <a:ext uri="{FF2B5EF4-FFF2-40B4-BE49-F238E27FC236}">
                <a16:creationId xmlns:a16="http://schemas.microsoft.com/office/drawing/2014/main" id="{BE9158E5-7D2D-3535-A6B7-995B67B640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8607341" y="3470081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0" name="Picture 4">
            <a:extLst>
              <a:ext uri="{FF2B5EF4-FFF2-40B4-BE49-F238E27FC236}">
                <a16:creationId xmlns:a16="http://schemas.microsoft.com/office/drawing/2014/main" id="{267C7524-6329-788A-9FD8-1B32FCDD7D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8700336" y="3319849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1" name="Picture 4">
            <a:extLst>
              <a:ext uri="{FF2B5EF4-FFF2-40B4-BE49-F238E27FC236}">
                <a16:creationId xmlns:a16="http://schemas.microsoft.com/office/drawing/2014/main" id="{E8172947-671A-AADF-D022-7244363A92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868754">
            <a:off x="9452998" y="2435677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2" name="Picture 4">
            <a:extLst>
              <a:ext uri="{FF2B5EF4-FFF2-40B4-BE49-F238E27FC236}">
                <a16:creationId xmlns:a16="http://schemas.microsoft.com/office/drawing/2014/main" id="{4B3C572B-731A-EBDB-3A4D-CC8DBC0FBE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005946">
            <a:off x="9377867" y="2282797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3" name="Picture 4">
            <a:extLst>
              <a:ext uri="{FF2B5EF4-FFF2-40B4-BE49-F238E27FC236}">
                <a16:creationId xmlns:a16="http://schemas.microsoft.com/office/drawing/2014/main" id="{5676F6A7-D551-A7DE-0A6E-137A932B2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099470">
            <a:off x="9331879" y="2512283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4" name="Picture 4">
            <a:extLst>
              <a:ext uri="{FF2B5EF4-FFF2-40B4-BE49-F238E27FC236}">
                <a16:creationId xmlns:a16="http://schemas.microsoft.com/office/drawing/2014/main" id="{CD189BE8-E36D-44E1-6293-BA9CFB3E89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812428">
            <a:off x="9186597" y="2372439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CC826D8F-1B46-1402-AA30-9CF57AAE3D52}"/>
              </a:ext>
            </a:extLst>
          </p:cNvPr>
          <p:cNvCxnSpPr>
            <a:cxnSpLocks/>
          </p:cNvCxnSpPr>
          <p:nvPr/>
        </p:nvCxnSpPr>
        <p:spPr>
          <a:xfrm>
            <a:off x="8294501" y="2541866"/>
            <a:ext cx="163285" cy="7703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0F06AAB0-1F48-ED22-C3BF-9D0AAD0E8167}"/>
              </a:ext>
            </a:extLst>
          </p:cNvPr>
          <p:cNvCxnSpPr>
            <a:cxnSpLocks/>
          </p:cNvCxnSpPr>
          <p:nvPr/>
        </p:nvCxnSpPr>
        <p:spPr>
          <a:xfrm>
            <a:off x="8872759" y="2245217"/>
            <a:ext cx="238590" cy="1402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4" name="TextBox 233">
            <a:extLst>
              <a:ext uri="{FF2B5EF4-FFF2-40B4-BE49-F238E27FC236}">
                <a16:creationId xmlns:a16="http://schemas.microsoft.com/office/drawing/2014/main" id="{4F49A242-57B6-2887-882E-B28AED63B8B3}"/>
              </a:ext>
            </a:extLst>
          </p:cNvPr>
          <p:cNvSpPr txBox="1"/>
          <p:nvPr/>
        </p:nvSpPr>
        <p:spPr>
          <a:xfrm>
            <a:off x="9625891" y="4299802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Cell Death</a:t>
            </a:r>
            <a:endParaRPr lang="en-US" sz="700" dirty="0"/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36DD6883-65A6-A9A0-D03E-CC3AC177C8F8}"/>
              </a:ext>
            </a:extLst>
          </p:cNvPr>
          <p:cNvSpPr txBox="1"/>
          <p:nvPr/>
        </p:nvSpPr>
        <p:spPr>
          <a:xfrm>
            <a:off x="9520354" y="2057198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TGAb</a:t>
            </a:r>
            <a:endParaRPr lang="en-US" sz="7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0C403B1-38B2-8B6E-CEB8-66D6BE79438F}"/>
              </a:ext>
            </a:extLst>
          </p:cNvPr>
          <p:cNvSpPr/>
          <p:nvPr/>
        </p:nvSpPr>
        <p:spPr>
          <a:xfrm>
            <a:off x="3775643" y="614832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931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7429123-6737-6CD8-842D-705AFC3A8B6B}"/>
              </a:ext>
            </a:extLst>
          </p:cNvPr>
          <p:cNvSpPr/>
          <p:nvPr/>
        </p:nvSpPr>
        <p:spPr>
          <a:xfrm>
            <a:off x="3906893" y="622861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931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8A4F775-0F8B-6122-8E50-FEB3D2278FCE}"/>
              </a:ext>
            </a:extLst>
          </p:cNvPr>
          <p:cNvSpPr/>
          <p:nvPr/>
        </p:nvSpPr>
        <p:spPr>
          <a:xfrm>
            <a:off x="3756640" y="627517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931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596E024-4EE9-0704-515F-D4041253CE86}"/>
              </a:ext>
            </a:extLst>
          </p:cNvPr>
          <p:cNvSpPr/>
          <p:nvPr/>
        </p:nvSpPr>
        <p:spPr>
          <a:xfrm>
            <a:off x="5018013" y="590983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F2D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56A43E-E72D-EF4F-73C9-A79F70E8F041}"/>
              </a:ext>
            </a:extLst>
          </p:cNvPr>
          <p:cNvSpPr/>
          <p:nvPr/>
        </p:nvSpPr>
        <p:spPr>
          <a:xfrm>
            <a:off x="5149263" y="599012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F2D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A917ED-8C08-0AC9-D517-6382CE0511AD}"/>
              </a:ext>
            </a:extLst>
          </p:cNvPr>
          <p:cNvSpPr/>
          <p:nvPr/>
        </p:nvSpPr>
        <p:spPr>
          <a:xfrm>
            <a:off x="4999010" y="603668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F2D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4F0347-9FE2-C2E8-E117-EA6EEE4DD141}"/>
              </a:ext>
            </a:extLst>
          </p:cNvPr>
          <p:cNvSpPr/>
          <p:nvPr/>
        </p:nvSpPr>
        <p:spPr>
          <a:xfrm>
            <a:off x="6305345" y="6023464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259E5FC-E449-8A1B-0ED0-719D1A5AB084}"/>
              </a:ext>
            </a:extLst>
          </p:cNvPr>
          <p:cNvSpPr/>
          <p:nvPr/>
        </p:nvSpPr>
        <p:spPr>
          <a:xfrm>
            <a:off x="6436595" y="610375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A47172A-797D-BD8F-B5D2-2CC652823000}"/>
              </a:ext>
            </a:extLst>
          </p:cNvPr>
          <p:cNvSpPr/>
          <p:nvPr/>
        </p:nvSpPr>
        <p:spPr>
          <a:xfrm>
            <a:off x="6286342" y="615031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B35E0C4-F0AF-EF82-CCE3-E11E46C130EA}"/>
              </a:ext>
            </a:extLst>
          </p:cNvPr>
          <p:cNvSpPr/>
          <p:nvPr/>
        </p:nvSpPr>
        <p:spPr>
          <a:xfrm>
            <a:off x="3217141" y="674241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6B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82CD778-41B4-902B-98E0-7FD8468DD2F2}"/>
              </a:ext>
            </a:extLst>
          </p:cNvPr>
          <p:cNvSpPr/>
          <p:nvPr/>
        </p:nvSpPr>
        <p:spPr>
          <a:xfrm>
            <a:off x="3348391" y="682270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6B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5E37284-F2AA-73DD-4C65-72AC10ED64D0}"/>
              </a:ext>
            </a:extLst>
          </p:cNvPr>
          <p:cNvSpPr/>
          <p:nvPr/>
        </p:nvSpPr>
        <p:spPr>
          <a:xfrm>
            <a:off x="3198138" y="6869271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6B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6D6D40C-D2B4-06A5-2732-252195718985}"/>
              </a:ext>
            </a:extLst>
          </p:cNvPr>
          <p:cNvSpPr/>
          <p:nvPr/>
        </p:nvSpPr>
        <p:spPr>
          <a:xfrm>
            <a:off x="2753528" y="7781071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8F1C1E3-E994-27AE-B904-8DC5FBA93140}"/>
              </a:ext>
            </a:extLst>
          </p:cNvPr>
          <p:cNvSpPr/>
          <p:nvPr/>
        </p:nvSpPr>
        <p:spPr>
          <a:xfrm>
            <a:off x="2884778" y="7861362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3090896-B634-49C2-4FFF-80824A26230B}"/>
              </a:ext>
            </a:extLst>
          </p:cNvPr>
          <p:cNvSpPr/>
          <p:nvPr/>
        </p:nvSpPr>
        <p:spPr>
          <a:xfrm>
            <a:off x="2734525" y="7907924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BEE106E-A019-59A8-F40D-FD2905EDFEFB}"/>
              </a:ext>
            </a:extLst>
          </p:cNvPr>
          <p:cNvSpPr/>
          <p:nvPr/>
        </p:nvSpPr>
        <p:spPr>
          <a:xfrm>
            <a:off x="2837913" y="893491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F25FF2C-2D6E-2973-7DCA-AD7D741AFCE1}"/>
              </a:ext>
            </a:extLst>
          </p:cNvPr>
          <p:cNvSpPr/>
          <p:nvPr/>
        </p:nvSpPr>
        <p:spPr>
          <a:xfrm>
            <a:off x="2969163" y="901520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0F9D36-6A46-4225-105F-90B370C997DC}"/>
              </a:ext>
            </a:extLst>
          </p:cNvPr>
          <p:cNvSpPr/>
          <p:nvPr/>
        </p:nvSpPr>
        <p:spPr>
          <a:xfrm>
            <a:off x="2818910" y="906177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9EA5919-4EA0-88A7-14BC-60E17B10C9D7}"/>
              </a:ext>
            </a:extLst>
          </p:cNvPr>
          <p:cNvSpPr/>
          <p:nvPr/>
        </p:nvSpPr>
        <p:spPr>
          <a:xfrm>
            <a:off x="3461132" y="990011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B273C84-D57F-42A2-EB3D-BB97A90D97E7}"/>
              </a:ext>
            </a:extLst>
          </p:cNvPr>
          <p:cNvSpPr/>
          <p:nvPr/>
        </p:nvSpPr>
        <p:spPr>
          <a:xfrm>
            <a:off x="3592382" y="998040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0305363-542B-E5F7-90D5-7588B1EA6B11}"/>
              </a:ext>
            </a:extLst>
          </p:cNvPr>
          <p:cNvSpPr/>
          <p:nvPr/>
        </p:nvSpPr>
        <p:spPr>
          <a:xfrm>
            <a:off x="3442129" y="1002697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D3A8A9-959E-975C-8F69-6A6BC36BA3BE}"/>
              </a:ext>
            </a:extLst>
          </p:cNvPr>
          <p:cNvSpPr txBox="1"/>
          <p:nvPr/>
        </p:nvSpPr>
        <p:spPr>
          <a:xfrm>
            <a:off x="3952829" y="10342470"/>
            <a:ext cx="4408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EBC7C9-0DAB-793C-31B2-74D1E62EB71D}"/>
              </a:ext>
            </a:extLst>
          </p:cNvPr>
          <p:cNvSpPr txBox="1"/>
          <p:nvPr/>
        </p:nvSpPr>
        <p:spPr>
          <a:xfrm>
            <a:off x="3299146" y="9514044"/>
            <a:ext cx="5222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Th22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EEC4D89-5C77-44AF-6DA5-B22DC07BF66E}"/>
              </a:ext>
            </a:extLst>
          </p:cNvPr>
          <p:cNvSpPr txBox="1"/>
          <p:nvPr/>
        </p:nvSpPr>
        <p:spPr>
          <a:xfrm>
            <a:off x="3093905" y="8588507"/>
            <a:ext cx="5222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Th17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A863E3-2A90-479D-D1A2-E0F992D3901F}"/>
              </a:ext>
            </a:extLst>
          </p:cNvPr>
          <p:cNvSpPr txBox="1"/>
          <p:nvPr/>
        </p:nvSpPr>
        <p:spPr>
          <a:xfrm>
            <a:off x="3419125" y="7699767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Th9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E9028A-D3CE-7EEE-91E2-665512EC6C94}"/>
              </a:ext>
            </a:extLst>
          </p:cNvPr>
          <p:cNvSpPr txBox="1"/>
          <p:nvPr/>
        </p:nvSpPr>
        <p:spPr>
          <a:xfrm>
            <a:off x="3984108" y="7014694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D8563A-8B39-376A-C023-F57E35F297E7}"/>
              </a:ext>
            </a:extLst>
          </p:cNvPr>
          <p:cNvSpPr txBox="1"/>
          <p:nvPr/>
        </p:nvSpPr>
        <p:spPr>
          <a:xfrm>
            <a:off x="4737967" y="6808208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Treg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B1DAD94-BC13-77AC-1093-64D30538B283}"/>
              </a:ext>
            </a:extLst>
          </p:cNvPr>
          <p:cNvSpPr txBox="1"/>
          <p:nvPr/>
        </p:nvSpPr>
        <p:spPr>
          <a:xfrm>
            <a:off x="5676739" y="6808208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/>
              <a:t>Tfh</a:t>
            </a:r>
            <a:endParaRPr lang="en-US" sz="11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D88D2B2-0F7E-9C8F-9B2D-D8DDFBDDD7A8}"/>
                  </a:ext>
                </a:extLst>
              </p:cNvPr>
              <p:cNvSpPr txBox="1"/>
              <p:nvPr/>
            </p:nvSpPr>
            <p:spPr>
              <a:xfrm>
                <a:off x="2979318" y="10024273"/>
                <a:ext cx="522238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IFN-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100" b="0" i="1" smtClean="0">
                        <a:latin typeface="Cambria Math" panose="02040503050406030204" pitchFamily="18" charset="0"/>
                      </a:rPr>
                      <m:t>γ</m:t>
                    </m:r>
                  </m:oMath>
                </a14:m>
                <a:endParaRPr lang="en-US" sz="1100" b="0" dirty="0"/>
              </a:p>
              <a:p>
                <a:endParaRPr lang="en-US" sz="1100" dirty="0"/>
              </a:p>
            </p:txBody>
          </p:sp>
        </mc:Choice>
        <mc:Fallback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D88D2B2-0F7E-9C8F-9B2D-D8DDFBDDD7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9318" y="10024273"/>
                <a:ext cx="522238" cy="430887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1B143F28-468D-A9CC-A945-D07A3E1CF70C}"/>
              </a:ext>
            </a:extLst>
          </p:cNvPr>
          <p:cNvSpPr txBox="1"/>
          <p:nvPr/>
        </p:nvSpPr>
        <p:spPr>
          <a:xfrm>
            <a:off x="2331275" y="9057189"/>
            <a:ext cx="52223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IL-22</a:t>
            </a:r>
          </a:p>
          <a:p>
            <a:r>
              <a:rPr lang="en-US" sz="1100" b="0" dirty="0"/>
              <a:t>TNF-</a:t>
            </a:r>
            <a:r>
              <a:rPr lang="en-US" sz="1100" dirty="0"/>
              <a:t>a</a:t>
            </a:r>
            <a:endParaRPr lang="en-US" sz="1100" b="0" dirty="0"/>
          </a:p>
          <a:p>
            <a:endParaRPr lang="en-US" sz="11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81156FA-919A-2852-AC7C-D07158F7FF1E}"/>
              </a:ext>
            </a:extLst>
          </p:cNvPr>
          <p:cNvSpPr txBox="1"/>
          <p:nvPr/>
        </p:nvSpPr>
        <p:spPr>
          <a:xfrm>
            <a:off x="1914024" y="7735050"/>
            <a:ext cx="8427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IL-21,22,26</a:t>
            </a:r>
          </a:p>
          <a:p>
            <a:endParaRPr lang="en-US" sz="11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414BBB2-9C66-63A0-178F-4D2518BD7CE6}"/>
              </a:ext>
            </a:extLst>
          </p:cNvPr>
          <p:cNvSpPr txBox="1"/>
          <p:nvPr/>
        </p:nvSpPr>
        <p:spPr>
          <a:xfrm>
            <a:off x="2620573" y="6699062"/>
            <a:ext cx="8427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IL-9,10</a:t>
            </a:r>
          </a:p>
          <a:p>
            <a:endParaRPr lang="en-US" sz="11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2B81F47-48BF-29BC-58EE-81E02CB65FD7}"/>
              </a:ext>
            </a:extLst>
          </p:cNvPr>
          <p:cNvSpPr txBox="1"/>
          <p:nvPr/>
        </p:nvSpPr>
        <p:spPr>
          <a:xfrm>
            <a:off x="3219923" y="6118691"/>
            <a:ext cx="5815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IL-4,13</a:t>
            </a:r>
          </a:p>
          <a:p>
            <a:endParaRPr lang="en-US" sz="11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2BB7E0D-32AC-641C-6D4F-C333EB55E614}"/>
                  </a:ext>
                </a:extLst>
              </p:cNvPr>
              <p:cNvSpPr txBox="1"/>
              <p:nvPr/>
            </p:nvSpPr>
            <p:spPr>
              <a:xfrm>
                <a:off x="4371289" y="5815276"/>
                <a:ext cx="655326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0" dirty="0"/>
                  <a:t>TGF-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100" b="0" i="1" smtClean="0">
                        <a:latin typeface="Cambria Math" panose="02040503050406030204" pitchFamily="18" charset="0"/>
                      </a:rPr>
                      <m:t>β</m:t>
                    </m:r>
                  </m:oMath>
                </a14:m>
                <a:endParaRPr lang="en-US" sz="1100" b="0" dirty="0"/>
              </a:p>
              <a:p>
                <a:r>
                  <a:rPr lang="en-US" sz="1100" dirty="0"/>
                  <a:t>IL-10,35</a:t>
                </a:r>
                <a:endParaRPr lang="en-US" sz="1100" b="0" dirty="0"/>
              </a:p>
              <a:p>
                <a:endParaRPr lang="en-US" sz="1100" dirty="0"/>
              </a:p>
            </p:txBody>
          </p:sp>
        </mc:Choice>
        <mc:Fallback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2BB7E0D-32AC-641C-6D4F-C333EB55E6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289" y="5815276"/>
                <a:ext cx="655326" cy="600164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>
            <a:extLst>
              <a:ext uri="{FF2B5EF4-FFF2-40B4-BE49-F238E27FC236}">
                <a16:creationId xmlns:a16="http://schemas.microsoft.com/office/drawing/2014/main" id="{1C08D92F-016D-205C-84AD-FC82303A8A91}"/>
              </a:ext>
            </a:extLst>
          </p:cNvPr>
          <p:cNvSpPr txBox="1"/>
          <p:nvPr/>
        </p:nvSpPr>
        <p:spPr>
          <a:xfrm>
            <a:off x="5727048" y="5968136"/>
            <a:ext cx="8427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IL-21,4</a:t>
            </a:r>
            <a:endParaRPr lang="en-US" sz="1100" b="0" dirty="0"/>
          </a:p>
          <a:p>
            <a:endParaRPr lang="en-US" sz="11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5ADF63D-0EF0-9A0E-B834-6496ECC06776}"/>
              </a:ext>
            </a:extLst>
          </p:cNvPr>
          <p:cNvSpPr txBox="1"/>
          <p:nvPr/>
        </p:nvSpPr>
        <p:spPr>
          <a:xfrm>
            <a:off x="9059652" y="1400248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Plasma Cell</a:t>
            </a:r>
            <a:endParaRPr lang="en-US" sz="100" dirty="0"/>
          </a:p>
        </p:txBody>
      </p:sp>
      <p:sp>
        <p:nvSpPr>
          <p:cNvPr id="46" name="Arc 45">
            <a:extLst>
              <a:ext uri="{FF2B5EF4-FFF2-40B4-BE49-F238E27FC236}">
                <a16:creationId xmlns:a16="http://schemas.microsoft.com/office/drawing/2014/main" id="{3DC6AA2F-FAD0-1441-0559-4FDD6EF002DA}"/>
              </a:ext>
            </a:extLst>
          </p:cNvPr>
          <p:cNvSpPr/>
          <p:nvPr/>
        </p:nvSpPr>
        <p:spPr>
          <a:xfrm rot="20388241" flipH="1">
            <a:off x="5964444" y="1583176"/>
            <a:ext cx="1751316" cy="6686568"/>
          </a:xfrm>
          <a:prstGeom prst="arc">
            <a:avLst>
              <a:gd name="adj1" fmla="val 16262773"/>
              <a:gd name="adj2" fmla="val 2602298"/>
            </a:avLst>
          </a:prstGeom>
          <a:ln w="19050"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rc 47">
            <a:extLst>
              <a:ext uri="{FF2B5EF4-FFF2-40B4-BE49-F238E27FC236}">
                <a16:creationId xmlns:a16="http://schemas.microsoft.com/office/drawing/2014/main" id="{8348F954-990D-EC6E-3FE0-16933AFADE4F}"/>
              </a:ext>
            </a:extLst>
          </p:cNvPr>
          <p:cNvSpPr/>
          <p:nvPr/>
        </p:nvSpPr>
        <p:spPr>
          <a:xfrm rot="18600474" flipH="1">
            <a:off x="-1207502" y="3362957"/>
            <a:ext cx="12092133" cy="4918485"/>
          </a:xfrm>
          <a:prstGeom prst="arc">
            <a:avLst>
              <a:gd name="adj1" fmla="val 12537636"/>
              <a:gd name="adj2" fmla="val 16516682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Arc 48">
            <a:extLst>
              <a:ext uri="{FF2B5EF4-FFF2-40B4-BE49-F238E27FC236}">
                <a16:creationId xmlns:a16="http://schemas.microsoft.com/office/drawing/2014/main" id="{D052B416-6228-A812-83B2-6D084B2DAB85}"/>
              </a:ext>
            </a:extLst>
          </p:cNvPr>
          <p:cNvSpPr/>
          <p:nvPr/>
        </p:nvSpPr>
        <p:spPr>
          <a:xfrm rot="18424176" flipH="1">
            <a:off x="689503" y="3275257"/>
            <a:ext cx="8817261" cy="5679912"/>
          </a:xfrm>
          <a:prstGeom prst="arc">
            <a:avLst>
              <a:gd name="adj1" fmla="val 16073433"/>
              <a:gd name="adj2" fmla="val 709428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c 49">
            <a:extLst>
              <a:ext uri="{FF2B5EF4-FFF2-40B4-BE49-F238E27FC236}">
                <a16:creationId xmlns:a16="http://schemas.microsoft.com/office/drawing/2014/main" id="{5C22C933-379D-F2A5-0830-160E22E12C74}"/>
              </a:ext>
            </a:extLst>
          </p:cNvPr>
          <p:cNvSpPr/>
          <p:nvPr/>
        </p:nvSpPr>
        <p:spPr>
          <a:xfrm rot="20388241" flipH="1">
            <a:off x="1740788" y="6036760"/>
            <a:ext cx="1971530" cy="3229612"/>
          </a:xfrm>
          <a:prstGeom prst="arc">
            <a:avLst>
              <a:gd name="adj1" fmla="val 18877335"/>
              <a:gd name="adj2" fmla="val 4005711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2D625600-36F3-4ADF-F0D6-05E305144FDB}"/>
              </a:ext>
            </a:extLst>
          </p:cNvPr>
          <p:cNvSpPr/>
          <p:nvPr/>
        </p:nvSpPr>
        <p:spPr>
          <a:xfrm rot="20388241" flipH="1">
            <a:off x="2070778" y="4868810"/>
            <a:ext cx="1971530" cy="3229612"/>
          </a:xfrm>
          <a:prstGeom prst="arc">
            <a:avLst>
              <a:gd name="adj1" fmla="val 18694027"/>
              <a:gd name="adj2" fmla="val 3202291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c 51">
            <a:extLst>
              <a:ext uri="{FF2B5EF4-FFF2-40B4-BE49-F238E27FC236}">
                <a16:creationId xmlns:a16="http://schemas.microsoft.com/office/drawing/2014/main" id="{82253339-69EE-A402-141A-0CB0B299C0B3}"/>
              </a:ext>
            </a:extLst>
          </p:cNvPr>
          <p:cNvSpPr/>
          <p:nvPr/>
        </p:nvSpPr>
        <p:spPr>
          <a:xfrm rot="20388241" flipH="1">
            <a:off x="2578894" y="3941662"/>
            <a:ext cx="1971530" cy="3229612"/>
          </a:xfrm>
          <a:prstGeom prst="arc">
            <a:avLst>
              <a:gd name="adj1" fmla="val 18512613"/>
              <a:gd name="adj2" fmla="val 2812681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FE383ADA-80D9-A7C6-A929-C2DB29D4DF0F}"/>
              </a:ext>
            </a:extLst>
          </p:cNvPr>
          <p:cNvSpPr/>
          <p:nvPr/>
        </p:nvSpPr>
        <p:spPr>
          <a:xfrm rot="20388241" flipH="1">
            <a:off x="3231401" y="3400242"/>
            <a:ext cx="1971530" cy="3229612"/>
          </a:xfrm>
          <a:prstGeom prst="arc">
            <a:avLst>
              <a:gd name="adj1" fmla="val 17395025"/>
              <a:gd name="adj2" fmla="val 2812681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131B6820-3973-051B-6DB8-A8C94428BE19}"/>
              </a:ext>
            </a:extLst>
          </p:cNvPr>
          <p:cNvSpPr/>
          <p:nvPr/>
        </p:nvSpPr>
        <p:spPr>
          <a:xfrm rot="20388241" flipH="1">
            <a:off x="4488190" y="2253242"/>
            <a:ext cx="1971530" cy="4728643"/>
          </a:xfrm>
          <a:prstGeom prst="arc">
            <a:avLst>
              <a:gd name="adj1" fmla="val 16989738"/>
              <a:gd name="adj2" fmla="val 2812681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1F539B38-CDDF-2E2B-2765-C2C4C7FE0180}"/>
              </a:ext>
            </a:extLst>
          </p:cNvPr>
          <p:cNvSpPr/>
          <p:nvPr/>
        </p:nvSpPr>
        <p:spPr>
          <a:xfrm rot="20388241" flipH="1">
            <a:off x="5978855" y="1570601"/>
            <a:ext cx="1751316" cy="6686568"/>
          </a:xfrm>
          <a:prstGeom prst="arc">
            <a:avLst>
              <a:gd name="adj1" fmla="val 15824254"/>
              <a:gd name="adj2" fmla="val 16294634"/>
            </a:avLst>
          </a:prstGeom>
          <a:ln w="1905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CFD8F10-0A6C-5DED-CE21-E30B80315FC7}"/>
              </a:ext>
            </a:extLst>
          </p:cNvPr>
          <p:cNvSpPr txBox="1"/>
          <p:nvPr/>
        </p:nvSpPr>
        <p:spPr>
          <a:xfrm>
            <a:off x="7351487" y="5189883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Thyroid</a:t>
            </a:r>
            <a:endParaRPr lang="en-US" sz="700" dirty="0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019D3E8-4D95-F7F3-A866-E695B55B357A}"/>
              </a:ext>
            </a:extLst>
          </p:cNvPr>
          <p:cNvCxnSpPr>
            <a:cxnSpLocks/>
            <a:endCxn id="70" idx="2"/>
          </p:cNvCxnSpPr>
          <p:nvPr/>
        </p:nvCxnSpPr>
        <p:spPr>
          <a:xfrm flipH="1" flipV="1">
            <a:off x="8457052" y="3986579"/>
            <a:ext cx="19380" cy="64119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B3AA2AE-0ACD-6933-BD75-B9663C73C728}"/>
              </a:ext>
            </a:extLst>
          </p:cNvPr>
          <p:cNvCxnSpPr>
            <a:cxnSpLocks/>
            <a:stCxn id="70" idx="4"/>
          </p:cNvCxnSpPr>
          <p:nvPr/>
        </p:nvCxnSpPr>
        <p:spPr>
          <a:xfrm flipH="1">
            <a:off x="8531116" y="4349046"/>
            <a:ext cx="1238918" cy="29222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54A4B94C-A189-C891-C27C-3448047A6107}"/>
              </a:ext>
            </a:extLst>
          </p:cNvPr>
          <p:cNvSpPr txBox="1"/>
          <p:nvPr/>
        </p:nvSpPr>
        <p:spPr>
          <a:xfrm>
            <a:off x="10159168" y="3298721"/>
            <a:ext cx="1717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TG</a:t>
            </a:r>
            <a:endParaRPr lang="en-US" sz="500" b="1" dirty="0"/>
          </a:p>
        </p:txBody>
      </p:sp>
      <p:sp>
        <p:nvSpPr>
          <p:cNvPr id="87" name="Arc 86">
            <a:extLst>
              <a:ext uri="{FF2B5EF4-FFF2-40B4-BE49-F238E27FC236}">
                <a16:creationId xmlns:a16="http://schemas.microsoft.com/office/drawing/2014/main" id="{A81D3BA8-F58E-5F69-3B07-00B3C2A68EDE}"/>
              </a:ext>
            </a:extLst>
          </p:cNvPr>
          <p:cNvSpPr/>
          <p:nvPr/>
        </p:nvSpPr>
        <p:spPr>
          <a:xfrm>
            <a:off x="8988023" y="2515299"/>
            <a:ext cx="1366772" cy="2037017"/>
          </a:xfrm>
          <a:prstGeom prst="arc">
            <a:avLst>
              <a:gd name="adj1" fmla="val 16093024"/>
              <a:gd name="adj2" fmla="val 20158512"/>
            </a:avLst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Arc 87">
            <a:extLst>
              <a:ext uri="{FF2B5EF4-FFF2-40B4-BE49-F238E27FC236}">
                <a16:creationId xmlns:a16="http://schemas.microsoft.com/office/drawing/2014/main" id="{41FB0955-F0D8-8B8E-8150-B7F165F3C249}"/>
              </a:ext>
            </a:extLst>
          </p:cNvPr>
          <p:cNvSpPr/>
          <p:nvPr/>
        </p:nvSpPr>
        <p:spPr>
          <a:xfrm rot="3448997" flipV="1">
            <a:off x="8615572" y="3176103"/>
            <a:ext cx="1035856" cy="808905"/>
          </a:xfrm>
          <a:prstGeom prst="arc">
            <a:avLst>
              <a:gd name="adj1" fmla="val 14835853"/>
              <a:gd name="adj2" fmla="val 17202548"/>
            </a:avLst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1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612F7ADC-66B4-6B21-F4CD-7319DA5F0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0712" y="8651066"/>
            <a:ext cx="749777" cy="749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&quot;Not Allowed&quot; Symbol 72">
            <a:extLst>
              <a:ext uri="{FF2B5EF4-FFF2-40B4-BE49-F238E27FC236}">
                <a16:creationId xmlns:a16="http://schemas.microsoft.com/office/drawing/2014/main" id="{ACA1049A-AF58-240F-5F55-15FE5E079824}"/>
              </a:ext>
            </a:extLst>
          </p:cNvPr>
          <p:cNvSpPr/>
          <p:nvPr/>
        </p:nvSpPr>
        <p:spPr>
          <a:xfrm>
            <a:off x="8679984" y="3762921"/>
            <a:ext cx="657103" cy="507285"/>
          </a:xfrm>
          <a:prstGeom prst="noSmoking">
            <a:avLst/>
          </a:prstGeom>
          <a:solidFill>
            <a:srgbClr val="FF0000">
              <a:alpha val="13000"/>
            </a:srgbClr>
          </a:solidFill>
          <a:ln>
            <a:solidFill>
              <a:srgbClr val="FF0000">
                <a:alpha val="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4" name="&quot;Not Allowed&quot; Symbol 73">
            <a:extLst>
              <a:ext uri="{FF2B5EF4-FFF2-40B4-BE49-F238E27FC236}">
                <a16:creationId xmlns:a16="http://schemas.microsoft.com/office/drawing/2014/main" id="{F90B233D-9C70-5BE5-778D-CD506422BEB6}"/>
              </a:ext>
            </a:extLst>
          </p:cNvPr>
          <p:cNvSpPr/>
          <p:nvPr/>
        </p:nvSpPr>
        <p:spPr>
          <a:xfrm>
            <a:off x="10021601" y="3186694"/>
            <a:ext cx="657103" cy="507285"/>
          </a:xfrm>
          <a:prstGeom prst="noSmoking">
            <a:avLst/>
          </a:prstGeom>
          <a:solidFill>
            <a:srgbClr val="FF0000">
              <a:alpha val="13000"/>
            </a:srgbClr>
          </a:solidFill>
          <a:ln>
            <a:solidFill>
              <a:srgbClr val="FF0000">
                <a:alpha val="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BE6CF5E-CFC4-13C7-C749-62A817C7727F}"/>
              </a:ext>
            </a:extLst>
          </p:cNvPr>
          <p:cNvSpPr/>
          <p:nvPr/>
        </p:nvSpPr>
        <p:spPr>
          <a:xfrm>
            <a:off x="6019516" y="1805165"/>
            <a:ext cx="1220613" cy="109089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CA6DB2CA-280F-B2D7-67AF-C012E9593803}"/>
              </a:ext>
            </a:extLst>
          </p:cNvPr>
          <p:cNvSpPr/>
          <p:nvPr/>
        </p:nvSpPr>
        <p:spPr>
          <a:xfrm>
            <a:off x="6175251" y="2163529"/>
            <a:ext cx="589640" cy="62964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985A1B6-8AF0-9BBD-1C84-763D26E4F8E5}"/>
              </a:ext>
            </a:extLst>
          </p:cNvPr>
          <p:cNvSpPr txBox="1"/>
          <p:nvPr/>
        </p:nvSpPr>
        <p:spPr>
          <a:xfrm>
            <a:off x="6923016" y="2761781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B-Cell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56AA622-3655-82F5-5B59-D704E974683E}"/>
              </a:ext>
            </a:extLst>
          </p:cNvPr>
          <p:cNvCxnSpPr>
            <a:cxnSpLocks/>
          </p:cNvCxnSpPr>
          <p:nvPr/>
        </p:nvCxnSpPr>
        <p:spPr>
          <a:xfrm flipV="1">
            <a:off x="7266166" y="2054781"/>
            <a:ext cx="338114" cy="1368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9DFC293D-BCA3-F512-0C25-14089F2E555E}"/>
              </a:ext>
            </a:extLst>
          </p:cNvPr>
          <p:cNvSpPr/>
          <p:nvPr/>
        </p:nvSpPr>
        <p:spPr>
          <a:xfrm rot="2076463">
            <a:off x="7515218" y="7209694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Moon 59">
            <a:extLst>
              <a:ext uri="{FF2B5EF4-FFF2-40B4-BE49-F238E27FC236}">
                <a16:creationId xmlns:a16="http://schemas.microsoft.com/office/drawing/2014/main" id="{325552FE-6969-F791-6C7E-D56F0BA1CD23}"/>
              </a:ext>
            </a:extLst>
          </p:cNvPr>
          <p:cNvSpPr/>
          <p:nvPr/>
        </p:nvSpPr>
        <p:spPr>
          <a:xfrm rot="17805596">
            <a:off x="7511720" y="7234040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BB267DF-EBB1-3FC0-C866-5884C887AD66}"/>
              </a:ext>
            </a:extLst>
          </p:cNvPr>
          <p:cNvSpPr/>
          <p:nvPr/>
        </p:nvSpPr>
        <p:spPr>
          <a:xfrm>
            <a:off x="14417765" y="4325389"/>
            <a:ext cx="2611907" cy="2540531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E4DB0DC-479E-DEF6-ACAD-B0533931E02F}"/>
              </a:ext>
            </a:extLst>
          </p:cNvPr>
          <p:cNvSpPr/>
          <p:nvPr/>
        </p:nvSpPr>
        <p:spPr>
          <a:xfrm>
            <a:off x="13474033" y="7756859"/>
            <a:ext cx="3555639" cy="2540531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AED902C-4B0E-C20A-7FE5-AAA153FF2FEC}"/>
              </a:ext>
            </a:extLst>
          </p:cNvPr>
          <p:cNvSpPr txBox="1"/>
          <p:nvPr/>
        </p:nvSpPr>
        <p:spPr>
          <a:xfrm>
            <a:off x="8783416" y="3898349"/>
            <a:ext cx="1717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TPO</a:t>
            </a:r>
            <a:endParaRPr lang="en-US" sz="500" b="1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81AAF51-C146-D11B-DDF4-4350939F5409}"/>
              </a:ext>
            </a:extLst>
          </p:cNvPr>
          <p:cNvSpPr txBox="1"/>
          <p:nvPr/>
        </p:nvSpPr>
        <p:spPr>
          <a:xfrm>
            <a:off x="7567512" y="3310821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TPOAb</a:t>
            </a:r>
            <a:endParaRPr lang="en-US" sz="7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293991E-4969-8758-13EA-52157D499DB3}"/>
              </a:ext>
            </a:extLst>
          </p:cNvPr>
          <p:cNvCxnSpPr>
            <a:cxnSpLocks/>
          </p:cNvCxnSpPr>
          <p:nvPr/>
        </p:nvCxnSpPr>
        <p:spPr>
          <a:xfrm flipH="1" flipV="1">
            <a:off x="6679545" y="3012197"/>
            <a:ext cx="385670" cy="154011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299D5D9-4CB6-85A3-DF60-B077368D4F40}"/>
              </a:ext>
            </a:extLst>
          </p:cNvPr>
          <p:cNvSpPr txBox="1"/>
          <p:nvPr/>
        </p:nvSpPr>
        <p:spPr>
          <a:xfrm>
            <a:off x="6967957" y="396819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2BA89CC6-23D4-AF8D-55A9-7B8793DA6A66}"/>
              </a:ext>
            </a:extLst>
          </p:cNvPr>
          <p:cNvSpPr/>
          <p:nvPr/>
        </p:nvSpPr>
        <p:spPr>
          <a:xfrm rot="13872444">
            <a:off x="6286144" y="880946"/>
            <a:ext cx="1101860" cy="1018757"/>
          </a:xfrm>
          <a:prstGeom prst="arc">
            <a:avLst>
              <a:gd name="adj1" fmla="val 16200000"/>
              <a:gd name="adj2" fmla="val 10622262"/>
            </a:avLst>
          </a:prstGeom>
          <a:ln w="6350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959C73A7-F6C1-C3C9-C48A-BFA5106728B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05963">
            <a:off x="6450928" y="1041711"/>
            <a:ext cx="731775" cy="421479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CEA5B7CC-91A3-F9DB-A787-D98C20C9AFF0}"/>
              </a:ext>
            </a:extLst>
          </p:cNvPr>
          <p:cNvSpPr txBox="1"/>
          <p:nvPr/>
        </p:nvSpPr>
        <p:spPr>
          <a:xfrm>
            <a:off x="6863493" y="1498284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A4C7982-4F51-3BE8-20A8-729518A91526}"/>
              </a:ext>
            </a:extLst>
          </p:cNvPr>
          <p:cNvSpPr txBox="1"/>
          <p:nvPr/>
        </p:nvSpPr>
        <p:spPr>
          <a:xfrm>
            <a:off x="6396655" y="147253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E8FD0BB-4928-F6C8-A867-A21F906CDB10}"/>
              </a:ext>
            </a:extLst>
          </p:cNvPr>
          <p:cNvSpPr txBox="1"/>
          <p:nvPr/>
        </p:nvSpPr>
        <p:spPr>
          <a:xfrm>
            <a:off x="8759080" y="3289723"/>
            <a:ext cx="1717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Follicle Colloid</a:t>
            </a:r>
            <a:endParaRPr lang="en-US" sz="500" b="1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C6B73EB-5BB1-8E0E-EAE8-CD7BC55883E4}"/>
              </a:ext>
            </a:extLst>
          </p:cNvPr>
          <p:cNvSpPr txBox="1"/>
          <p:nvPr/>
        </p:nvSpPr>
        <p:spPr>
          <a:xfrm rot="19281776">
            <a:off x="3993983" y="2019576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Cytokines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C52F8FD-FA63-6EDE-2705-7BEDB1E54F5A}"/>
              </a:ext>
            </a:extLst>
          </p:cNvPr>
          <p:cNvSpPr/>
          <p:nvPr/>
        </p:nvSpPr>
        <p:spPr>
          <a:xfrm>
            <a:off x="7087629" y="9773973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57D2913-9741-DF8D-B18D-FE0B0A133E07}"/>
              </a:ext>
            </a:extLst>
          </p:cNvPr>
          <p:cNvSpPr/>
          <p:nvPr/>
        </p:nvSpPr>
        <p:spPr>
          <a:xfrm>
            <a:off x="7218879" y="9854264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95E9B83-1AAC-5B7E-D349-5F0D6793EAC7}"/>
              </a:ext>
            </a:extLst>
          </p:cNvPr>
          <p:cNvSpPr/>
          <p:nvPr/>
        </p:nvSpPr>
        <p:spPr>
          <a:xfrm>
            <a:off x="7068626" y="9900826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0C0C8192-3AD0-A995-DD9E-0FD8FD0FA4B4}"/>
              </a:ext>
            </a:extLst>
          </p:cNvPr>
          <p:cNvSpPr/>
          <p:nvPr/>
        </p:nvSpPr>
        <p:spPr>
          <a:xfrm>
            <a:off x="7208069" y="10004209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C17C7D0F-C259-FB65-58C2-F548316008FB}"/>
              </a:ext>
            </a:extLst>
          </p:cNvPr>
          <p:cNvSpPr/>
          <p:nvPr/>
        </p:nvSpPr>
        <p:spPr>
          <a:xfrm>
            <a:off x="7355482" y="9726376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4F12B615-03DC-63C0-7A14-B44558E696D9}"/>
              </a:ext>
            </a:extLst>
          </p:cNvPr>
          <p:cNvSpPr/>
          <p:nvPr/>
        </p:nvSpPr>
        <p:spPr>
          <a:xfrm>
            <a:off x="7392136" y="9927292"/>
            <a:ext cx="105309" cy="93124"/>
          </a:xfrm>
          <a:prstGeom prst="ellipse">
            <a:avLst/>
          </a:prstGeom>
          <a:solidFill>
            <a:srgbClr val="BDD7EE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37EFA50-2C3A-23AA-F4B4-A17248FB8CF4}"/>
              </a:ext>
            </a:extLst>
          </p:cNvPr>
          <p:cNvSpPr txBox="1"/>
          <p:nvPr/>
        </p:nvSpPr>
        <p:spPr>
          <a:xfrm>
            <a:off x="6838653" y="10142783"/>
            <a:ext cx="11813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/>
              <a:t>Cy</a:t>
            </a:r>
            <a:r>
              <a:rPr lang="en-US" sz="1600" dirty="0"/>
              <a:t>tokines</a:t>
            </a:r>
            <a:endParaRPr lang="en-US" sz="1600" b="0" dirty="0"/>
          </a:p>
          <a:p>
            <a:endParaRPr lang="en-US" sz="1600" dirty="0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0D92F2E2-2C72-EDB4-4A70-72CBA131E189}"/>
              </a:ext>
            </a:extLst>
          </p:cNvPr>
          <p:cNvCxnSpPr>
            <a:cxnSpLocks/>
          </p:cNvCxnSpPr>
          <p:nvPr/>
        </p:nvCxnSpPr>
        <p:spPr>
          <a:xfrm>
            <a:off x="6031629" y="9081275"/>
            <a:ext cx="1008881" cy="63931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98F1DDE9-893C-1B0A-EE0C-71064FC67C3D}"/>
              </a:ext>
            </a:extLst>
          </p:cNvPr>
          <p:cNvSpPr/>
          <p:nvPr/>
        </p:nvSpPr>
        <p:spPr>
          <a:xfrm>
            <a:off x="7716253" y="8168774"/>
            <a:ext cx="4398745" cy="1819174"/>
          </a:xfrm>
          <a:custGeom>
            <a:avLst/>
            <a:gdLst>
              <a:gd name="connsiteX0" fmla="*/ 0 w 4398745"/>
              <a:gd name="connsiteY0" fmla="*/ 1819174 h 1819174"/>
              <a:gd name="connsiteX1" fmla="*/ 3359216 w 4398745"/>
              <a:gd name="connsiteY1" fmla="*/ 1501541 h 1819174"/>
              <a:gd name="connsiteX2" fmla="*/ 4398745 w 4398745"/>
              <a:gd name="connsiteY2" fmla="*/ 0 h 1819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98745" h="1819174">
                <a:moveTo>
                  <a:pt x="0" y="1819174"/>
                </a:moveTo>
                <a:cubicBezTo>
                  <a:pt x="1313046" y="1811955"/>
                  <a:pt x="2626092" y="1804737"/>
                  <a:pt x="3359216" y="1501541"/>
                </a:cubicBezTo>
                <a:cubicBezTo>
                  <a:pt x="4092340" y="1198345"/>
                  <a:pt x="4245542" y="599172"/>
                  <a:pt x="4398745" y="0"/>
                </a:cubicBezTo>
              </a:path>
            </a:pathLst>
          </a:custGeom>
          <a:ln w="1905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A894F72-89AD-D6BF-D6DB-F7265F4FB4D1}"/>
              </a:ext>
            </a:extLst>
          </p:cNvPr>
          <p:cNvSpPr txBox="1"/>
          <p:nvPr/>
        </p:nvSpPr>
        <p:spPr>
          <a:xfrm>
            <a:off x="7356515" y="8148185"/>
            <a:ext cx="17178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Dendritic Cell</a:t>
            </a:r>
          </a:p>
          <a:p>
            <a:r>
              <a:rPr lang="en-US" sz="1200" i="1" dirty="0"/>
              <a:t>or other APC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9E817B4-D483-20F1-AF5B-7E03A52C22D8}"/>
              </a:ext>
            </a:extLst>
          </p:cNvPr>
          <p:cNvSpPr txBox="1"/>
          <p:nvPr/>
        </p:nvSpPr>
        <p:spPr>
          <a:xfrm flipH="1">
            <a:off x="215815" y="127528"/>
            <a:ext cx="44337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Immune-Thyroid Model: </a:t>
            </a:r>
          </a:p>
          <a:p>
            <a:r>
              <a:rPr lang="en-US" sz="3200" b="1" dirty="0"/>
              <a:t>Hashimoto’s</a:t>
            </a:r>
          </a:p>
          <a:p>
            <a:r>
              <a:rPr lang="en-US" sz="3200" b="1" dirty="0"/>
              <a:t>Thyroiditis</a:t>
            </a:r>
          </a:p>
        </p:txBody>
      </p:sp>
    </p:spTree>
    <p:extLst>
      <p:ext uri="{BB962C8B-B14F-4D97-AF65-F5344CB8AC3E}">
        <p14:creationId xmlns:p14="http://schemas.microsoft.com/office/powerpoint/2010/main" val="63809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2">
            <a:extLst>
              <a:ext uri="{FF2B5EF4-FFF2-40B4-BE49-F238E27FC236}">
                <a16:creationId xmlns:a16="http://schemas.microsoft.com/office/drawing/2014/main" id="{51FE4CDA-3C51-FC90-90D8-961D1D3BC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1327" y="6607499"/>
            <a:ext cx="584000" cy="84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25167F99-CDE4-34AA-C0F8-849F9393E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847" y="2829831"/>
            <a:ext cx="3486793" cy="3486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D754F640-8AFB-44A5-DEDD-3FD470A5A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88655">
            <a:off x="13428253" y="2985840"/>
            <a:ext cx="725623" cy="880376"/>
          </a:xfrm>
          <a:prstGeom prst="rect">
            <a:avLst/>
          </a:prstGeom>
        </p:spPr>
      </p:pic>
      <p:pic>
        <p:nvPicPr>
          <p:cNvPr id="105" name="Picture 2">
            <a:extLst>
              <a:ext uri="{FF2B5EF4-FFF2-40B4-BE49-F238E27FC236}">
                <a16:creationId xmlns:a16="http://schemas.microsoft.com/office/drawing/2014/main" id="{59518C77-6F10-50CD-8304-C9F373BDA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4780" y="5703556"/>
            <a:ext cx="1333105" cy="9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4" descr="brain stem Icon - Free PNG &amp; SVG 716581 - Noun Project">
            <a:extLst>
              <a:ext uri="{FF2B5EF4-FFF2-40B4-BE49-F238E27FC236}">
                <a16:creationId xmlns:a16="http://schemas.microsoft.com/office/drawing/2014/main" id="{E7AA0FD2-F0A5-1912-1B1C-2C32AC142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3196" y="294878"/>
            <a:ext cx="2039029" cy="203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8F2E2284-90E7-275E-2DF9-887AAB9F2BED}"/>
              </a:ext>
            </a:extLst>
          </p:cNvPr>
          <p:cNvCxnSpPr>
            <a:cxnSpLocks/>
          </p:cNvCxnSpPr>
          <p:nvPr/>
        </p:nvCxnSpPr>
        <p:spPr>
          <a:xfrm>
            <a:off x="5179017" y="4845615"/>
            <a:ext cx="2351584" cy="705840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ADB2226F-2A9F-118E-9A6F-FDB5CD5F7D3F}"/>
              </a:ext>
            </a:extLst>
          </p:cNvPr>
          <p:cNvCxnSpPr>
            <a:cxnSpLocks/>
          </p:cNvCxnSpPr>
          <p:nvPr/>
        </p:nvCxnSpPr>
        <p:spPr>
          <a:xfrm>
            <a:off x="5139347" y="5043370"/>
            <a:ext cx="2497412" cy="78047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87AF5225-C9D0-DCFF-735F-1668674A1A00}"/>
              </a:ext>
            </a:extLst>
          </p:cNvPr>
          <p:cNvSpPr txBox="1"/>
          <p:nvPr/>
        </p:nvSpPr>
        <p:spPr>
          <a:xfrm>
            <a:off x="5323142" y="5234805"/>
            <a:ext cx="556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T3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712D2F8-27A1-F1DD-4BD8-30A515F1BB9D}"/>
              </a:ext>
            </a:extLst>
          </p:cNvPr>
          <p:cNvSpPr txBox="1"/>
          <p:nvPr/>
        </p:nvSpPr>
        <p:spPr>
          <a:xfrm>
            <a:off x="5486245" y="4573227"/>
            <a:ext cx="837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T4</a:t>
            </a:r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E1C23F98-B85D-2F1B-01A6-C6ACE056C8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47808" y="2392934"/>
            <a:ext cx="4805059" cy="6210411"/>
          </a:xfrm>
          <a:prstGeom prst="rect">
            <a:avLst/>
          </a:prstGeom>
        </p:spPr>
      </p:pic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E0C825B8-D586-C74B-2067-F249ACC4DB5F}"/>
              </a:ext>
            </a:extLst>
          </p:cNvPr>
          <p:cNvCxnSpPr>
            <a:cxnSpLocks/>
          </p:cNvCxnSpPr>
          <p:nvPr/>
        </p:nvCxnSpPr>
        <p:spPr>
          <a:xfrm flipH="1">
            <a:off x="5172716" y="3496545"/>
            <a:ext cx="3404017" cy="745417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98482849-4BFE-C572-6FDD-4E50E7C12042}"/>
              </a:ext>
            </a:extLst>
          </p:cNvPr>
          <p:cNvSpPr txBox="1"/>
          <p:nvPr/>
        </p:nvSpPr>
        <p:spPr>
          <a:xfrm>
            <a:off x="6874724" y="3413263"/>
            <a:ext cx="1017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TSH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E185E6A9-C3FB-ED58-A2A3-863F1F7CE9D8}"/>
              </a:ext>
            </a:extLst>
          </p:cNvPr>
          <p:cNvCxnSpPr>
            <a:cxnSpLocks/>
          </p:cNvCxnSpPr>
          <p:nvPr/>
        </p:nvCxnSpPr>
        <p:spPr>
          <a:xfrm>
            <a:off x="9077439" y="2168574"/>
            <a:ext cx="0" cy="931885"/>
          </a:xfrm>
          <a:prstGeom prst="straightConnector1">
            <a:avLst/>
          </a:prstGeom>
          <a:ln w="22225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8" name="Picture 10" descr="Thyrotropin-releasing hormone - Wikipedia">
            <a:extLst>
              <a:ext uri="{FF2B5EF4-FFF2-40B4-BE49-F238E27FC236}">
                <a16:creationId xmlns:a16="http://schemas.microsoft.com/office/drawing/2014/main" id="{B98A5BB2-0E7E-ECB3-CFBB-9A5D36C3D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3898" y="1997232"/>
            <a:ext cx="826466" cy="87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370B6FED-58AF-4A92-72FC-89F86132EF5B}"/>
              </a:ext>
            </a:extLst>
          </p:cNvPr>
          <p:cNvCxnSpPr>
            <a:cxnSpLocks/>
          </p:cNvCxnSpPr>
          <p:nvPr/>
        </p:nvCxnSpPr>
        <p:spPr>
          <a:xfrm flipV="1">
            <a:off x="9491414" y="2125951"/>
            <a:ext cx="0" cy="1017130"/>
          </a:xfrm>
          <a:prstGeom prst="straightConnector1">
            <a:avLst/>
          </a:prstGeom>
          <a:ln w="22225">
            <a:prstDash val="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0DB8B242-33A7-38CB-1EAD-CBEB1F7C1D66}"/>
              </a:ext>
            </a:extLst>
          </p:cNvPr>
          <p:cNvCxnSpPr>
            <a:cxnSpLocks/>
          </p:cNvCxnSpPr>
          <p:nvPr/>
        </p:nvCxnSpPr>
        <p:spPr>
          <a:xfrm flipV="1">
            <a:off x="9640494" y="2125951"/>
            <a:ext cx="0" cy="101713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15058236-EDD8-69AA-73C2-C90DC2F98F20}"/>
              </a:ext>
            </a:extLst>
          </p:cNvPr>
          <p:cNvSpPr txBox="1"/>
          <p:nvPr/>
        </p:nvSpPr>
        <p:spPr>
          <a:xfrm>
            <a:off x="9603034" y="2179074"/>
            <a:ext cx="556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T3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E222ADF-6286-EC9F-4167-0F68AA5BA011}"/>
              </a:ext>
            </a:extLst>
          </p:cNvPr>
          <p:cNvSpPr txBox="1"/>
          <p:nvPr/>
        </p:nvSpPr>
        <p:spPr>
          <a:xfrm>
            <a:off x="9125082" y="2179070"/>
            <a:ext cx="837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T4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50E8A35-9B2A-5C47-9348-FCD8B744B164}"/>
              </a:ext>
            </a:extLst>
          </p:cNvPr>
          <p:cNvSpPr txBox="1"/>
          <p:nvPr/>
        </p:nvSpPr>
        <p:spPr>
          <a:xfrm>
            <a:off x="8387393" y="2841176"/>
            <a:ext cx="645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TSH</a:t>
            </a:r>
          </a:p>
        </p:txBody>
      </p:sp>
      <p:sp>
        <p:nvSpPr>
          <p:cNvPr id="124" name="Arc 123">
            <a:extLst>
              <a:ext uri="{FF2B5EF4-FFF2-40B4-BE49-F238E27FC236}">
                <a16:creationId xmlns:a16="http://schemas.microsoft.com/office/drawing/2014/main" id="{D4769ADB-F507-51BA-6B2D-80D7EE318422}"/>
              </a:ext>
            </a:extLst>
          </p:cNvPr>
          <p:cNvSpPr/>
          <p:nvPr/>
        </p:nvSpPr>
        <p:spPr>
          <a:xfrm rot="11782933">
            <a:off x="9230422" y="1127258"/>
            <a:ext cx="461600" cy="460559"/>
          </a:xfrm>
          <a:prstGeom prst="arc">
            <a:avLst>
              <a:gd name="adj1" fmla="val 16200000"/>
              <a:gd name="adj2" fmla="val 10048830"/>
            </a:avLst>
          </a:prstGeom>
          <a:ln w="15875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58F6170-E10C-BCA4-02DE-729F45A94E88}"/>
              </a:ext>
            </a:extLst>
          </p:cNvPr>
          <p:cNvSpPr txBox="1"/>
          <p:nvPr/>
        </p:nvSpPr>
        <p:spPr>
          <a:xfrm>
            <a:off x="8712844" y="914283"/>
            <a:ext cx="645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TRH</a:t>
            </a:r>
          </a:p>
        </p:txBody>
      </p:sp>
      <p:sp>
        <p:nvSpPr>
          <p:cNvPr id="126" name="Arc 125">
            <a:extLst>
              <a:ext uri="{FF2B5EF4-FFF2-40B4-BE49-F238E27FC236}">
                <a16:creationId xmlns:a16="http://schemas.microsoft.com/office/drawing/2014/main" id="{32B63F09-B5A6-24E7-D362-A5BFE2F9DCC7}"/>
              </a:ext>
            </a:extLst>
          </p:cNvPr>
          <p:cNvSpPr/>
          <p:nvPr/>
        </p:nvSpPr>
        <p:spPr>
          <a:xfrm rot="18817741">
            <a:off x="10169024" y="592031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158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1C0BEEAC-295E-5743-53E8-994BE22C0EA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977" y="768524"/>
            <a:ext cx="731775" cy="458045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B1FC8150-33FC-D610-E7AB-69997A9B2955}"/>
              </a:ext>
            </a:extLst>
          </p:cNvPr>
          <p:cNvSpPr txBox="1"/>
          <p:nvPr/>
        </p:nvSpPr>
        <p:spPr>
          <a:xfrm>
            <a:off x="10283974" y="1195720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AFDF658-E828-1B87-477E-BC43F4FC67A9}"/>
              </a:ext>
            </a:extLst>
          </p:cNvPr>
          <p:cNvSpPr txBox="1"/>
          <p:nvPr/>
        </p:nvSpPr>
        <p:spPr>
          <a:xfrm>
            <a:off x="10562512" y="1661285"/>
            <a:ext cx="837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T4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8B9EA84-EB8F-43D7-5A04-D43735AD0379}"/>
              </a:ext>
            </a:extLst>
          </p:cNvPr>
          <p:cNvSpPr txBox="1"/>
          <p:nvPr/>
        </p:nvSpPr>
        <p:spPr>
          <a:xfrm>
            <a:off x="10521112" y="253985"/>
            <a:ext cx="837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T3</a:t>
            </a:r>
          </a:p>
        </p:txBody>
      </p:sp>
      <p:sp>
        <p:nvSpPr>
          <p:cNvPr id="131" name="Arc 130">
            <a:extLst>
              <a:ext uri="{FF2B5EF4-FFF2-40B4-BE49-F238E27FC236}">
                <a16:creationId xmlns:a16="http://schemas.microsoft.com/office/drawing/2014/main" id="{53CA30ED-21C6-1A03-9BA7-43A987DE31E4}"/>
              </a:ext>
            </a:extLst>
          </p:cNvPr>
          <p:cNvSpPr/>
          <p:nvPr/>
        </p:nvSpPr>
        <p:spPr>
          <a:xfrm rot="18817741">
            <a:off x="14082213" y="2653338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6350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EB6D6AC5-38D6-28E6-A8DD-2565E2F863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6166" y="2829831"/>
            <a:ext cx="731775" cy="458045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4063258B-4CB0-BD13-8980-C4636CC6344B}"/>
              </a:ext>
            </a:extLst>
          </p:cNvPr>
          <p:cNvSpPr txBox="1"/>
          <p:nvPr/>
        </p:nvSpPr>
        <p:spPr>
          <a:xfrm>
            <a:off x="14197163" y="3257027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CB4B613-9B01-9A8B-3E80-C6FE606D7D51}"/>
              </a:ext>
            </a:extLst>
          </p:cNvPr>
          <p:cNvSpPr txBox="1"/>
          <p:nvPr/>
        </p:nvSpPr>
        <p:spPr>
          <a:xfrm>
            <a:off x="14475701" y="3722592"/>
            <a:ext cx="837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T4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5E49A26-5841-8DA2-CC3B-FFDB5B7CD5D9}"/>
              </a:ext>
            </a:extLst>
          </p:cNvPr>
          <p:cNvSpPr txBox="1"/>
          <p:nvPr/>
        </p:nvSpPr>
        <p:spPr>
          <a:xfrm>
            <a:off x="14434301" y="2315287"/>
            <a:ext cx="837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T3</a:t>
            </a:r>
          </a:p>
        </p:txBody>
      </p:sp>
      <p:sp>
        <p:nvSpPr>
          <p:cNvPr id="136" name="Arc 135">
            <a:extLst>
              <a:ext uri="{FF2B5EF4-FFF2-40B4-BE49-F238E27FC236}">
                <a16:creationId xmlns:a16="http://schemas.microsoft.com/office/drawing/2014/main" id="{84341923-0FEC-596D-C55B-414D497AABEA}"/>
              </a:ext>
            </a:extLst>
          </p:cNvPr>
          <p:cNvSpPr/>
          <p:nvPr/>
        </p:nvSpPr>
        <p:spPr>
          <a:xfrm rot="18817741">
            <a:off x="14052042" y="5972961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285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F1FD8C7F-CC42-9B55-C601-36996407E06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5995" y="6149454"/>
            <a:ext cx="731775" cy="458045"/>
          </a:xfrm>
          <a:prstGeom prst="rect">
            <a:avLst/>
          </a:prstGeom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34622D98-941A-8502-BA36-5BA614BB37CB}"/>
              </a:ext>
            </a:extLst>
          </p:cNvPr>
          <p:cNvSpPr txBox="1"/>
          <p:nvPr/>
        </p:nvSpPr>
        <p:spPr>
          <a:xfrm>
            <a:off x="14166992" y="6576650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98B2512-FDB9-C6AE-54A8-4897C5CD32E0}"/>
              </a:ext>
            </a:extLst>
          </p:cNvPr>
          <p:cNvSpPr txBox="1"/>
          <p:nvPr/>
        </p:nvSpPr>
        <p:spPr>
          <a:xfrm>
            <a:off x="14445525" y="7042215"/>
            <a:ext cx="837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T4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CAD954D-FE6D-DDB1-92EA-0D194EE3DD23}"/>
              </a:ext>
            </a:extLst>
          </p:cNvPr>
          <p:cNvSpPr txBox="1"/>
          <p:nvPr/>
        </p:nvSpPr>
        <p:spPr>
          <a:xfrm>
            <a:off x="14404125" y="5634915"/>
            <a:ext cx="837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T3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FA8079C6-0ABB-E41F-DDBB-0129C0830E2D}"/>
              </a:ext>
            </a:extLst>
          </p:cNvPr>
          <p:cNvCxnSpPr>
            <a:cxnSpLocks/>
          </p:cNvCxnSpPr>
          <p:nvPr/>
        </p:nvCxnSpPr>
        <p:spPr>
          <a:xfrm>
            <a:off x="11007840" y="5459746"/>
            <a:ext cx="961095" cy="561183"/>
          </a:xfrm>
          <a:prstGeom prst="straightConnector1">
            <a:avLst/>
          </a:prstGeom>
          <a:ln w="19050">
            <a:headEnd type="triangle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12B53F9E-F4DE-0326-5B33-3F22EC41A1DB}"/>
              </a:ext>
            </a:extLst>
          </p:cNvPr>
          <p:cNvCxnSpPr>
            <a:cxnSpLocks/>
          </p:cNvCxnSpPr>
          <p:nvPr/>
        </p:nvCxnSpPr>
        <p:spPr>
          <a:xfrm>
            <a:off x="10960753" y="5609353"/>
            <a:ext cx="847532" cy="507965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D5FCEC52-2347-7CFC-647A-39B897FBA135}"/>
              </a:ext>
            </a:extLst>
          </p:cNvPr>
          <p:cNvSpPr txBox="1"/>
          <p:nvPr/>
        </p:nvSpPr>
        <p:spPr>
          <a:xfrm>
            <a:off x="10957163" y="5861128"/>
            <a:ext cx="556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T3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06905D5A-601B-FB50-226E-ADB98B551DDC}"/>
              </a:ext>
            </a:extLst>
          </p:cNvPr>
          <p:cNvSpPr txBox="1"/>
          <p:nvPr/>
        </p:nvSpPr>
        <p:spPr>
          <a:xfrm>
            <a:off x="11384519" y="5289471"/>
            <a:ext cx="837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T4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BFF7C0-0483-8824-136C-E2153182CD7C}"/>
              </a:ext>
            </a:extLst>
          </p:cNvPr>
          <p:cNvCxnSpPr>
            <a:cxnSpLocks/>
          </p:cNvCxnSpPr>
          <p:nvPr/>
        </p:nvCxnSpPr>
        <p:spPr>
          <a:xfrm flipV="1">
            <a:off x="10970694" y="3627849"/>
            <a:ext cx="1831362" cy="951593"/>
          </a:xfrm>
          <a:prstGeom prst="straightConnector1">
            <a:avLst/>
          </a:prstGeom>
          <a:ln w="22225">
            <a:headEnd type="triangle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A7421B69-6A37-282B-3D83-3071AD12BBCB}"/>
              </a:ext>
            </a:extLst>
          </p:cNvPr>
          <p:cNvCxnSpPr>
            <a:cxnSpLocks/>
          </p:cNvCxnSpPr>
          <p:nvPr/>
        </p:nvCxnSpPr>
        <p:spPr>
          <a:xfrm flipV="1">
            <a:off x="11004062" y="3872658"/>
            <a:ext cx="1856718" cy="962043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1341B5B5-380E-9EF1-E958-37298EC57435}"/>
              </a:ext>
            </a:extLst>
          </p:cNvPr>
          <p:cNvSpPr txBox="1"/>
          <p:nvPr/>
        </p:nvSpPr>
        <p:spPr>
          <a:xfrm>
            <a:off x="11862639" y="4388160"/>
            <a:ext cx="556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T3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BA9AFE2E-45A9-81ED-F77F-5FECD56CF769}"/>
              </a:ext>
            </a:extLst>
          </p:cNvPr>
          <p:cNvSpPr txBox="1"/>
          <p:nvPr/>
        </p:nvSpPr>
        <p:spPr>
          <a:xfrm>
            <a:off x="11737242" y="3687992"/>
            <a:ext cx="837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T4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647FD94-0842-1E22-ACD3-AFB4B4426559}"/>
              </a:ext>
            </a:extLst>
          </p:cNvPr>
          <p:cNvSpPr txBox="1"/>
          <p:nvPr/>
        </p:nvSpPr>
        <p:spPr>
          <a:xfrm>
            <a:off x="12527223" y="6857549"/>
            <a:ext cx="6551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Fast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A8026AED-3613-0D7F-FECD-7147F7EC57B2}"/>
              </a:ext>
            </a:extLst>
          </p:cNvPr>
          <p:cNvSpPr txBox="1"/>
          <p:nvPr/>
        </p:nvSpPr>
        <p:spPr>
          <a:xfrm>
            <a:off x="13311321" y="3855116"/>
            <a:ext cx="837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Slow</a:t>
            </a:r>
          </a:p>
        </p:txBody>
      </p:sp>
      <p:pic>
        <p:nvPicPr>
          <p:cNvPr id="180" name="Picture 179">
            <a:extLst>
              <a:ext uri="{FF2B5EF4-FFF2-40B4-BE49-F238E27FC236}">
                <a16:creationId xmlns:a16="http://schemas.microsoft.com/office/drawing/2014/main" id="{9D4E7741-C533-6017-C44B-CB97A1095C3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5" t="16985" r="38438" b="42988"/>
          <a:stretch/>
        </p:blipFill>
        <p:spPr>
          <a:xfrm rot="21074656" flipH="1">
            <a:off x="9383913" y="1403509"/>
            <a:ext cx="360449" cy="273562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819E6687-E9CC-470A-B37B-727D1CC5D56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2" t="63304" r="55109"/>
          <a:stretch/>
        </p:blipFill>
        <p:spPr>
          <a:xfrm rot="1472335">
            <a:off x="9275905" y="1526139"/>
            <a:ext cx="256669" cy="316499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0CFD8F10-0A6C-5DED-CE21-E30B80315FC7}"/>
              </a:ext>
            </a:extLst>
          </p:cNvPr>
          <p:cNvSpPr txBox="1"/>
          <p:nvPr/>
        </p:nvSpPr>
        <p:spPr>
          <a:xfrm>
            <a:off x="2623663" y="4495882"/>
            <a:ext cx="1717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Thyroid</a:t>
            </a:r>
            <a:endParaRPr lang="en-US" sz="1050" b="1" dirty="0"/>
          </a:p>
        </p:txBody>
      </p:sp>
      <p:pic>
        <p:nvPicPr>
          <p:cNvPr id="91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612F7ADC-66B4-6B21-F4CD-7319DA5F0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003" y="6276188"/>
            <a:ext cx="749777" cy="749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Oval 84">
            <a:extLst>
              <a:ext uri="{FF2B5EF4-FFF2-40B4-BE49-F238E27FC236}">
                <a16:creationId xmlns:a16="http://schemas.microsoft.com/office/drawing/2014/main" id="{FBB267DF-EBB1-3FC0-C866-5884C887AD66}"/>
              </a:ext>
            </a:extLst>
          </p:cNvPr>
          <p:cNvSpPr/>
          <p:nvPr/>
        </p:nvSpPr>
        <p:spPr>
          <a:xfrm>
            <a:off x="12802056" y="1950511"/>
            <a:ext cx="2611907" cy="2540531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E4DB0DC-479E-DEF6-ACAD-B0533931E02F}"/>
              </a:ext>
            </a:extLst>
          </p:cNvPr>
          <p:cNvSpPr/>
          <p:nvPr/>
        </p:nvSpPr>
        <p:spPr>
          <a:xfrm>
            <a:off x="11858324" y="5381981"/>
            <a:ext cx="3555639" cy="2540531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" name="Picture 4" descr="brain stem Icon - Free PNG &amp; SVG 716581 - Noun Project">
            <a:extLst>
              <a:ext uri="{FF2B5EF4-FFF2-40B4-BE49-F238E27FC236}">
                <a16:creationId xmlns:a16="http://schemas.microsoft.com/office/drawing/2014/main" id="{8D8CE4FE-A0CE-7BB3-B4DB-656D83C6B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0082" y="2370723"/>
            <a:ext cx="832571" cy="83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63959E22-8831-C1BF-5CE8-F9D780367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76786">
            <a:off x="6081049" y="4589070"/>
            <a:ext cx="994088" cy="622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4A4E6E41-EA24-4CF7-CAA2-3DCD6069C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64944">
            <a:off x="5830314" y="5492843"/>
            <a:ext cx="957221" cy="599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364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2">
            <a:extLst>
              <a:ext uri="{FF2B5EF4-FFF2-40B4-BE49-F238E27FC236}">
                <a16:creationId xmlns:a16="http://schemas.microsoft.com/office/drawing/2014/main" id="{51FE4CDA-3C51-FC90-90D8-961D1D3BC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5534" y="9026311"/>
            <a:ext cx="584000" cy="84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25167F99-CDE4-34AA-C0F8-849F9393E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710" y="478342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D754F640-8AFB-44A5-DEDD-3FD470A5A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7799" y="5112678"/>
            <a:ext cx="1315470" cy="1596020"/>
          </a:xfrm>
          <a:prstGeom prst="rect">
            <a:avLst/>
          </a:prstGeom>
        </p:spPr>
      </p:pic>
      <p:pic>
        <p:nvPicPr>
          <p:cNvPr id="105" name="Picture 2">
            <a:extLst>
              <a:ext uri="{FF2B5EF4-FFF2-40B4-BE49-F238E27FC236}">
                <a16:creationId xmlns:a16="http://schemas.microsoft.com/office/drawing/2014/main" id="{59518C77-6F10-50CD-8304-C9F373BDA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8987" y="8122368"/>
            <a:ext cx="1333105" cy="9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4" descr="brain stem Icon - Free PNG &amp; SVG 716581 - Noun Project">
            <a:extLst>
              <a:ext uri="{FF2B5EF4-FFF2-40B4-BE49-F238E27FC236}">
                <a16:creationId xmlns:a16="http://schemas.microsoft.com/office/drawing/2014/main" id="{E7AA0FD2-F0A5-1912-1B1C-2C32AC142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4475" y="1447606"/>
            <a:ext cx="2039029" cy="203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" name="Picture 6">
            <a:extLst>
              <a:ext uri="{FF2B5EF4-FFF2-40B4-BE49-F238E27FC236}">
                <a16:creationId xmlns:a16="http://schemas.microsoft.com/office/drawing/2014/main" id="{0C007800-BB78-C214-AF33-20A7929809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7844" y="5597768"/>
            <a:ext cx="1003180" cy="628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8">
            <a:extLst>
              <a:ext uri="{FF2B5EF4-FFF2-40B4-BE49-F238E27FC236}">
                <a16:creationId xmlns:a16="http://schemas.microsoft.com/office/drawing/2014/main" id="{19EBAA3F-CEE0-959C-4476-75ED44796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6577" y="6729996"/>
            <a:ext cx="1008985" cy="63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8F2E2284-90E7-275E-2DF9-887AAB9F2BED}"/>
              </a:ext>
            </a:extLst>
          </p:cNvPr>
          <p:cNvCxnSpPr>
            <a:cxnSpLocks/>
          </p:cNvCxnSpPr>
          <p:nvPr/>
        </p:nvCxnSpPr>
        <p:spPr>
          <a:xfrm>
            <a:off x="9679287" y="6076236"/>
            <a:ext cx="2912545" cy="816435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ADB2226F-2A9F-118E-9A6F-FDB5CD5F7D3F}"/>
              </a:ext>
            </a:extLst>
          </p:cNvPr>
          <p:cNvCxnSpPr>
            <a:cxnSpLocks/>
          </p:cNvCxnSpPr>
          <p:nvPr/>
        </p:nvCxnSpPr>
        <p:spPr>
          <a:xfrm>
            <a:off x="9632197" y="6225848"/>
            <a:ext cx="2959635" cy="835170"/>
          </a:xfrm>
          <a:prstGeom prst="straightConnector1">
            <a:avLst/>
          </a:prstGeom>
          <a:ln w="31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87AF5225-C9D0-DCFF-735F-1668674A1A00}"/>
              </a:ext>
            </a:extLst>
          </p:cNvPr>
          <p:cNvSpPr txBox="1"/>
          <p:nvPr/>
        </p:nvSpPr>
        <p:spPr>
          <a:xfrm>
            <a:off x="11354429" y="699805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712D2F8-27A1-F1DD-4BD8-30A515F1BB9D}"/>
              </a:ext>
            </a:extLst>
          </p:cNvPr>
          <p:cNvSpPr txBox="1"/>
          <p:nvPr/>
        </p:nvSpPr>
        <p:spPr>
          <a:xfrm>
            <a:off x="11639872" y="622584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E1C23F98-B85D-2F1B-01A6-C6ACE056C8A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5027" y="3815683"/>
            <a:ext cx="2836915" cy="3663830"/>
          </a:xfrm>
          <a:prstGeom prst="rect">
            <a:avLst/>
          </a:prstGeom>
        </p:spPr>
      </p:pic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E0C825B8-D586-C74B-2067-F249ACC4DB5F}"/>
              </a:ext>
            </a:extLst>
          </p:cNvPr>
          <p:cNvCxnSpPr>
            <a:cxnSpLocks/>
          </p:cNvCxnSpPr>
          <p:nvPr/>
        </p:nvCxnSpPr>
        <p:spPr>
          <a:xfrm flipH="1">
            <a:off x="9679287" y="4617963"/>
            <a:ext cx="2709345" cy="66720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5" name="Picture 10" descr="Thyrotropin-releasing hormone - Wikipedia">
            <a:extLst>
              <a:ext uri="{FF2B5EF4-FFF2-40B4-BE49-F238E27FC236}">
                <a16:creationId xmlns:a16="http://schemas.microsoft.com/office/drawing/2014/main" id="{405E03E4-7F8A-1793-F8B5-39381CF94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7849" y="4063363"/>
            <a:ext cx="762340" cy="80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TextBox 115">
            <a:extLst>
              <a:ext uri="{FF2B5EF4-FFF2-40B4-BE49-F238E27FC236}">
                <a16:creationId xmlns:a16="http://schemas.microsoft.com/office/drawing/2014/main" id="{98482849-4BFE-C572-6FDD-4E50E7C12042}"/>
              </a:ext>
            </a:extLst>
          </p:cNvPr>
          <p:cNvSpPr txBox="1"/>
          <p:nvPr/>
        </p:nvSpPr>
        <p:spPr>
          <a:xfrm>
            <a:off x="9859129" y="4694443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E185E6A9-C3FB-ED58-A2A3-863F1F7CE9D8}"/>
              </a:ext>
            </a:extLst>
          </p:cNvPr>
          <p:cNvCxnSpPr>
            <a:cxnSpLocks/>
          </p:cNvCxnSpPr>
          <p:nvPr/>
        </p:nvCxnSpPr>
        <p:spPr>
          <a:xfrm>
            <a:off x="13008094" y="3311541"/>
            <a:ext cx="0" cy="931885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8" name="Picture 10" descr="Thyrotropin-releasing hormone - Wikipedia">
            <a:extLst>
              <a:ext uri="{FF2B5EF4-FFF2-40B4-BE49-F238E27FC236}">
                <a16:creationId xmlns:a16="http://schemas.microsoft.com/office/drawing/2014/main" id="{B98A5BB2-0E7E-ECB3-CFBB-9A5D36C3D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8629" y="3537341"/>
            <a:ext cx="452390" cy="480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370B6FED-58AF-4A92-72FC-89F86132EF5B}"/>
              </a:ext>
            </a:extLst>
          </p:cNvPr>
          <p:cNvCxnSpPr>
            <a:cxnSpLocks/>
          </p:cNvCxnSpPr>
          <p:nvPr/>
        </p:nvCxnSpPr>
        <p:spPr>
          <a:xfrm flipV="1">
            <a:off x="13422069" y="3268918"/>
            <a:ext cx="0" cy="1017130"/>
          </a:xfrm>
          <a:prstGeom prst="straightConnector1">
            <a:avLst/>
          </a:prstGeom>
          <a:ln w="22225">
            <a:prstDash val="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0DB8B242-33A7-38CB-1EAD-CBEB1F7C1D66}"/>
              </a:ext>
            </a:extLst>
          </p:cNvPr>
          <p:cNvCxnSpPr>
            <a:cxnSpLocks/>
          </p:cNvCxnSpPr>
          <p:nvPr/>
        </p:nvCxnSpPr>
        <p:spPr>
          <a:xfrm flipV="1">
            <a:off x="13571149" y="3268918"/>
            <a:ext cx="0" cy="1017130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15058236-EDD8-69AA-73C2-C90DC2F98F20}"/>
              </a:ext>
            </a:extLst>
          </p:cNvPr>
          <p:cNvSpPr txBox="1"/>
          <p:nvPr/>
        </p:nvSpPr>
        <p:spPr>
          <a:xfrm>
            <a:off x="13533689" y="332204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E222ADF-6286-EC9F-4167-0F68AA5BA011}"/>
              </a:ext>
            </a:extLst>
          </p:cNvPr>
          <p:cNvSpPr txBox="1"/>
          <p:nvPr/>
        </p:nvSpPr>
        <p:spPr>
          <a:xfrm>
            <a:off x="13055737" y="332203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50E8A35-9B2A-5C47-9348-FCD8B744B164}"/>
              </a:ext>
            </a:extLst>
          </p:cNvPr>
          <p:cNvSpPr txBox="1"/>
          <p:nvPr/>
        </p:nvSpPr>
        <p:spPr>
          <a:xfrm>
            <a:off x="12407564" y="3984143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sp>
        <p:nvSpPr>
          <p:cNvPr id="124" name="Arc 123">
            <a:extLst>
              <a:ext uri="{FF2B5EF4-FFF2-40B4-BE49-F238E27FC236}">
                <a16:creationId xmlns:a16="http://schemas.microsoft.com/office/drawing/2014/main" id="{D4769ADB-F507-51BA-6B2D-80D7EE318422}"/>
              </a:ext>
            </a:extLst>
          </p:cNvPr>
          <p:cNvSpPr/>
          <p:nvPr/>
        </p:nvSpPr>
        <p:spPr>
          <a:xfrm rot="11782933">
            <a:off x="13161077" y="2270225"/>
            <a:ext cx="461600" cy="460559"/>
          </a:xfrm>
          <a:prstGeom prst="arc">
            <a:avLst>
              <a:gd name="adj1" fmla="val 16200000"/>
              <a:gd name="adj2" fmla="val 10048830"/>
            </a:avLst>
          </a:prstGeom>
          <a:ln w="15875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58F6170-E10C-BCA4-02DE-729F45A94E88}"/>
              </a:ext>
            </a:extLst>
          </p:cNvPr>
          <p:cNvSpPr txBox="1"/>
          <p:nvPr/>
        </p:nvSpPr>
        <p:spPr>
          <a:xfrm>
            <a:off x="12673440" y="2167657"/>
            <a:ext cx="645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TRH</a:t>
            </a:r>
          </a:p>
        </p:txBody>
      </p:sp>
      <p:sp>
        <p:nvSpPr>
          <p:cNvPr id="126" name="Arc 125">
            <a:extLst>
              <a:ext uri="{FF2B5EF4-FFF2-40B4-BE49-F238E27FC236}">
                <a16:creationId xmlns:a16="http://schemas.microsoft.com/office/drawing/2014/main" id="{32B63F09-B5A6-24E7-D362-A5BFE2F9DCC7}"/>
              </a:ext>
            </a:extLst>
          </p:cNvPr>
          <p:cNvSpPr/>
          <p:nvPr/>
        </p:nvSpPr>
        <p:spPr>
          <a:xfrm rot="18817741">
            <a:off x="14099679" y="1734998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158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1C0BEEAC-295E-5743-53E8-994BE22C0EA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632" y="1911491"/>
            <a:ext cx="731775" cy="458045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B1FC8150-33FC-D610-E7AB-69997A9B2955}"/>
              </a:ext>
            </a:extLst>
          </p:cNvPr>
          <p:cNvSpPr txBox="1"/>
          <p:nvPr/>
        </p:nvSpPr>
        <p:spPr>
          <a:xfrm>
            <a:off x="14214629" y="2338687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AFDF658-E828-1B87-477E-BC43F4FC67A9}"/>
              </a:ext>
            </a:extLst>
          </p:cNvPr>
          <p:cNvSpPr txBox="1"/>
          <p:nvPr/>
        </p:nvSpPr>
        <p:spPr>
          <a:xfrm>
            <a:off x="14493167" y="28042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8B9EA84-EB8F-43D7-5A04-D43735AD0379}"/>
              </a:ext>
            </a:extLst>
          </p:cNvPr>
          <p:cNvSpPr txBox="1"/>
          <p:nvPr/>
        </p:nvSpPr>
        <p:spPr>
          <a:xfrm>
            <a:off x="14451767" y="13969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1" name="Arc 130">
            <a:extLst>
              <a:ext uri="{FF2B5EF4-FFF2-40B4-BE49-F238E27FC236}">
                <a16:creationId xmlns:a16="http://schemas.microsoft.com/office/drawing/2014/main" id="{53CA30ED-21C6-1A03-9BA7-43A987DE31E4}"/>
              </a:ext>
            </a:extLst>
          </p:cNvPr>
          <p:cNvSpPr/>
          <p:nvPr/>
        </p:nvSpPr>
        <p:spPr>
          <a:xfrm rot="18817741">
            <a:off x="16856219" y="5559683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6350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EB6D6AC5-38D6-28E6-A8DD-2565E2F863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0172" y="5736176"/>
            <a:ext cx="731775" cy="458045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4063258B-4CB0-BD13-8980-C4636CC6344B}"/>
              </a:ext>
            </a:extLst>
          </p:cNvPr>
          <p:cNvSpPr txBox="1"/>
          <p:nvPr/>
        </p:nvSpPr>
        <p:spPr>
          <a:xfrm>
            <a:off x="16971169" y="6163372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CB4B613-9B01-9A8B-3E80-C6FE606D7D51}"/>
              </a:ext>
            </a:extLst>
          </p:cNvPr>
          <p:cNvSpPr txBox="1"/>
          <p:nvPr/>
        </p:nvSpPr>
        <p:spPr>
          <a:xfrm>
            <a:off x="17249707" y="662893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5E49A26-5841-8DA2-CC3B-FFDB5B7CD5D9}"/>
              </a:ext>
            </a:extLst>
          </p:cNvPr>
          <p:cNvSpPr txBox="1"/>
          <p:nvPr/>
        </p:nvSpPr>
        <p:spPr>
          <a:xfrm>
            <a:off x="17208307" y="522163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6" name="Arc 135">
            <a:extLst>
              <a:ext uri="{FF2B5EF4-FFF2-40B4-BE49-F238E27FC236}">
                <a16:creationId xmlns:a16="http://schemas.microsoft.com/office/drawing/2014/main" id="{84341923-0FEC-596D-C55B-414D497AABEA}"/>
              </a:ext>
            </a:extLst>
          </p:cNvPr>
          <p:cNvSpPr/>
          <p:nvPr/>
        </p:nvSpPr>
        <p:spPr>
          <a:xfrm rot="18817741">
            <a:off x="16956249" y="8391773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285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F1FD8C7F-CC42-9B55-C601-36996407E06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202" y="8568266"/>
            <a:ext cx="731775" cy="458045"/>
          </a:xfrm>
          <a:prstGeom prst="rect">
            <a:avLst/>
          </a:prstGeom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34622D98-941A-8502-BA36-5BA614BB37CB}"/>
              </a:ext>
            </a:extLst>
          </p:cNvPr>
          <p:cNvSpPr txBox="1"/>
          <p:nvPr/>
        </p:nvSpPr>
        <p:spPr>
          <a:xfrm>
            <a:off x="17071199" y="8995462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98B2512-FDB9-C6AE-54A8-4897C5CD32E0}"/>
              </a:ext>
            </a:extLst>
          </p:cNvPr>
          <p:cNvSpPr txBox="1"/>
          <p:nvPr/>
        </p:nvSpPr>
        <p:spPr>
          <a:xfrm>
            <a:off x="17349732" y="946102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CAD954D-FE6D-DDB1-92EA-0D194EE3DD23}"/>
              </a:ext>
            </a:extLst>
          </p:cNvPr>
          <p:cNvSpPr txBox="1"/>
          <p:nvPr/>
        </p:nvSpPr>
        <p:spPr>
          <a:xfrm>
            <a:off x="17308332" y="805372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FA8079C6-0ABB-E41F-DDBB-0129C0830E2D}"/>
              </a:ext>
            </a:extLst>
          </p:cNvPr>
          <p:cNvCxnSpPr>
            <a:cxnSpLocks/>
          </p:cNvCxnSpPr>
          <p:nvPr/>
        </p:nvCxnSpPr>
        <p:spPr>
          <a:xfrm>
            <a:off x="13682034" y="7097991"/>
            <a:ext cx="1960580" cy="1066625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12B53F9E-F4DE-0326-5B33-3F22EC41A1DB}"/>
              </a:ext>
            </a:extLst>
          </p:cNvPr>
          <p:cNvCxnSpPr>
            <a:cxnSpLocks/>
          </p:cNvCxnSpPr>
          <p:nvPr/>
        </p:nvCxnSpPr>
        <p:spPr>
          <a:xfrm>
            <a:off x="13634947" y="7247598"/>
            <a:ext cx="1872375" cy="1050980"/>
          </a:xfrm>
          <a:prstGeom prst="straightConnector1">
            <a:avLst/>
          </a:prstGeom>
          <a:ln w="3175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D5FCEC52-2347-7CFC-647A-39B897FBA135}"/>
              </a:ext>
            </a:extLst>
          </p:cNvPr>
          <p:cNvSpPr txBox="1"/>
          <p:nvPr/>
        </p:nvSpPr>
        <p:spPr>
          <a:xfrm>
            <a:off x="14619959" y="797995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06905D5A-601B-FB50-226E-ADB98B551DDC}"/>
              </a:ext>
            </a:extLst>
          </p:cNvPr>
          <p:cNvSpPr txBox="1"/>
          <p:nvPr/>
        </p:nvSpPr>
        <p:spPr>
          <a:xfrm>
            <a:off x="15310372" y="76421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BFF7C0-0483-8824-136C-E2153182CD7C}"/>
              </a:ext>
            </a:extLst>
          </p:cNvPr>
          <p:cNvCxnSpPr>
            <a:cxnSpLocks/>
          </p:cNvCxnSpPr>
          <p:nvPr/>
        </p:nvCxnSpPr>
        <p:spPr>
          <a:xfrm flipV="1">
            <a:off x="13726287" y="6225851"/>
            <a:ext cx="1791625" cy="53155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A7421B69-6A37-282B-3D83-3071AD12BBCB}"/>
              </a:ext>
            </a:extLst>
          </p:cNvPr>
          <p:cNvCxnSpPr>
            <a:cxnSpLocks/>
          </p:cNvCxnSpPr>
          <p:nvPr/>
        </p:nvCxnSpPr>
        <p:spPr>
          <a:xfrm flipV="1">
            <a:off x="13679197" y="6370961"/>
            <a:ext cx="1828125" cy="57655"/>
          </a:xfrm>
          <a:prstGeom prst="straightConnector1">
            <a:avLst/>
          </a:prstGeom>
          <a:ln w="3175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1341B5B5-380E-9EF1-E958-37298EC57435}"/>
              </a:ext>
            </a:extLst>
          </p:cNvPr>
          <p:cNvSpPr txBox="1"/>
          <p:nvPr/>
        </p:nvSpPr>
        <p:spPr>
          <a:xfrm>
            <a:off x="14988579" y="6360666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BA9AFE2E-45A9-81ED-F77F-5FECD56CF769}"/>
              </a:ext>
            </a:extLst>
          </p:cNvPr>
          <p:cNvSpPr txBox="1"/>
          <p:nvPr/>
        </p:nvSpPr>
        <p:spPr>
          <a:xfrm>
            <a:off x="14942737" y="590959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49" name="Picture 2">
            <a:extLst>
              <a:ext uri="{FF2B5EF4-FFF2-40B4-BE49-F238E27FC236}">
                <a16:creationId xmlns:a16="http://schemas.microsoft.com/office/drawing/2014/main" id="{BA2900DF-E269-A838-B028-146C91E6A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2828" y="7256236"/>
            <a:ext cx="1521100" cy="14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F67F977C-E1AE-76E0-FA78-C1991E7382FF}"/>
              </a:ext>
            </a:extLst>
          </p:cNvPr>
          <p:cNvCxnSpPr>
            <a:cxnSpLocks/>
          </p:cNvCxnSpPr>
          <p:nvPr/>
        </p:nvCxnSpPr>
        <p:spPr>
          <a:xfrm flipH="1">
            <a:off x="5617751" y="6440371"/>
            <a:ext cx="2259118" cy="78528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4" name="Oval 153">
            <a:extLst>
              <a:ext uri="{FF2B5EF4-FFF2-40B4-BE49-F238E27FC236}">
                <a16:creationId xmlns:a16="http://schemas.microsoft.com/office/drawing/2014/main" id="{44528544-7318-EEC5-EA29-DF9839D731B2}"/>
              </a:ext>
            </a:extLst>
          </p:cNvPr>
          <p:cNvSpPr/>
          <p:nvPr/>
        </p:nvSpPr>
        <p:spPr>
          <a:xfrm>
            <a:off x="2976234" y="7515693"/>
            <a:ext cx="2106172" cy="175226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070DD68E-18A9-1756-59BB-FE76527429A9}"/>
              </a:ext>
            </a:extLst>
          </p:cNvPr>
          <p:cNvSpPr/>
          <p:nvPr/>
        </p:nvSpPr>
        <p:spPr>
          <a:xfrm>
            <a:off x="3805521" y="8013748"/>
            <a:ext cx="1168400" cy="101416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647FD94-0842-1E22-ACD3-AFB4B4426559}"/>
              </a:ext>
            </a:extLst>
          </p:cNvPr>
          <p:cNvSpPr txBox="1"/>
          <p:nvPr/>
        </p:nvSpPr>
        <p:spPr>
          <a:xfrm>
            <a:off x="15431430" y="9276361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Fast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A8026AED-3613-0D7F-FECD-7147F7EC57B2}"/>
              </a:ext>
            </a:extLst>
          </p:cNvPr>
          <p:cNvSpPr txBox="1"/>
          <p:nvPr/>
        </p:nvSpPr>
        <p:spPr>
          <a:xfrm>
            <a:off x="16085327" y="6761461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Slow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C0294D8-6B94-2AF0-D808-7831DFE670E1}"/>
              </a:ext>
            </a:extLst>
          </p:cNvPr>
          <p:cNvSpPr txBox="1"/>
          <p:nvPr/>
        </p:nvSpPr>
        <p:spPr>
          <a:xfrm>
            <a:off x="6046164" y="8194527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Dendritic Cell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87EC89AA-8FB2-B38D-9164-22B560C4F309}"/>
              </a:ext>
            </a:extLst>
          </p:cNvPr>
          <p:cNvSpPr/>
          <p:nvPr/>
        </p:nvSpPr>
        <p:spPr>
          <a:xfrm>
            <a:off x="7908648" y="6545332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A0AC1740-F46E-CE70-C281-0D8E513D4590}"/>
              </a:ext>
            </a:extLst>
          </p:cNvPr>
          <p:cNvSpPr/>
          <p:nvPr/>
        </p:nvSpPr>
        <p:spPr>
          <a:xfrm>
            <a:off x="8088244" y="6647408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C23A987B-555B-A7E2-E062-4F159ECFFC7F}"/>
              </a:ext>
            </a:extLst>
          </p:cNvPr>
          <p:cNvSpPr/>
          <p:nvPr/>
        </p:nvSpPr>
        <p:spPr>
          <a:xfrm>
            <a:off x="7984305" y="6689913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8CAB527A-1086-E77C-16EB-E3436AA5AA6A}"/>
              </a:ext>
            </a:extLst>
          </p:cNvPr>
          <p:cNvSpPr/>
          <p:nvPr/>
        </p:nvSpPr>
        <p:spPr>
          <a:xfrm>
            <a:off x="7866030" y="6654646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25C7981-C316-05FD-A42D-E7CD61B6A99A}"/>
              </a:ext>
            </a:extLst>
          </p:cNvPr>
          <p:cNvSpPr/>
          <p:nvPr/>
        </p:nvSpPr>
        <p:spPr>
          <a:xfrm>
            <a:off x="4812429" y="7795584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409167CE-99BA-26ED-E241-74EA6B883E6E}"/>
              </a:ext>
            </a:extLst>
          </p:cNvPr>
          <p:cNvSpPr/>
          <p:nvPr/>
        </p:nvSpPr>
        <p:spPr>
          <a:xfrm>
            <a:off x="4944423" y="7704920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E3AE8B9D-6D6C-C8BB-7043-5A68D79EF821}"/>
              </a:ext>
            </a:extLst>
          </p:cNvPr>
          <p:cNvSpPr txBox="1"/>
          <p:nvPr/>
        </p:nvSpPr>
        <p:spPr>
          <a:xfrm>
            <a:off x="6805675" y="6845846"/>
            <a:ext cx="17178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Thyroid Antigen</a:t>
            </a:r>
          </a:p>
          <a:p>
            <a:r>
              <a:rPr lang="en-US" sz="700" dirty="0"/>
              <a:t>(thought to be presented in exosome)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8FF131E8-7F14-DFFA-95CA-213169FC7C1F}"/>
              </a:ext>
            </a:extLst>
          </p:cNvPr>
          <p:cNvSpPr txBox="1"/>
          <p:nvPr/>
        </p:nvSpPr>
        <p:spPr>
          <a:xfrm>
            <a:off x="4144514" y="9318599"/>
            <a:ext cx="1717808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CD4+ T-Cell</a:t>
            </a:r>
            <a:r>
              <a:rPr lang="en-US" baseline="30000" dirty="0"/>
              <a:t>[1]</a:t>
            </a:r>
            <a:endParaRPr lang="en-US" dirty="0"/>
          </a:p>
          <a:p>
            <a:r>
              <a:rPr lang="en-US" sz="1100" i="1" dirty="0"/>
              <a:t>Differentiation</a:t>
            </a:r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49FFB01E-D8F9-A89D-9368-E58E202E77BE}"/>
              </a:ext>
            </a:extLst>
          </p:cNvPr>
          <p:cNvSpPr/>
          <p:nvPr/>
        </p:nvSpPr>
        <p:spPr>
          <a:xfrm>
            <a:off x="1956682" y="8834389"/>
            <a:ext cx="766777" cy="70671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B36E2737-BA78-9270-E0AE-0C7F792670C0}"/>
              </a:ext>
            </a:extLst>
          </p:cNvPr>
          <p:cNvSpPr/>
          <p:nvPr/>
        </p:nvSpPr>
        <p:spPr>
          <a:xfrm>
            <a:off x="2236928" y="9036714"/>
            <a:ext cx="425370" cy="4090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2F421737-C16C-88FD-55F0-1327BA8A12FC}"/>
              </a:ext>
            </a:extLst>
          </p:cNvPr>
          <p:cNvSpPr/>
          <p:nvPr/>
        </p:nvSpPr>
        <p:spPr>
          <a:xfrm>
            <a:off x="2580143" y="9641067"/>
            <a:ext cx="766777" cy="70671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E65BC72F-7A89-29EF-DEFE-AFCFC047FF16}"/>
              </a:ext>
            </a:extLst>
          </p:cNvPr>
          <p:cNvSpPr/>
          <p:nvPr/>
        </p:nvSpPr>
        <p:spPr>
          <a:xfrm>
            <a:off x="2860389" y="9843392"/>
            <a:ext cx="425370" cy="409025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2AAEC6F6-0192-7921-3473-F37DA6B21F32}"/>
              </a:ext>
            </a:extLst>
          </p:cNvPr>
          <p:cNvSpPr/>
          <p:nvPr/>
        </p:nvSpPr>
        <p:spPr>
          <a:xfrm>
            <a:off x="4756647" y="6372278"/>
            <a:ext cx="766777" cy="70671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636A70CE-806C-81E8-60AA-026DA55904B3}"/>
              </a:ext>
            </a:extLst>
          </p:cNvPr>
          <p:cNvSpPr/>
          <p:nvPr/>
        </p:nvSpPr>
        <p:spPr>
          <a:xfrm>
            <a:off x="5036893" y="6574603"/>
            <a:ext cx="425370" cy="40902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ECF2E51E-EC3C-AA44-E1E5-0F9C6F5459D7}"/>
              </a:ext>
            </a:extLst>
          </p:cNvPr>
          <p:cNvSpPr/>
          <p:nvPr/>
        </p:nvSpPr>
        <p:spPr>
          <a:xfrm>
            <a:off x="1733274" y="7931052"/>
            <a:ext cx="766777" cy="706712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4278D773-A62E-E43F-6B8C-2DDE303C9460}"/>
              </a:ext>
            </a:extLst>
          </p:cNvPr>
          <p:cNvSpPr/>
          <p:nvPr/>
        </p:nvSpPr>
        <p:spPr>
          <a:xfrm>
            <a:off x="2013520" y="8133377"/>
            <a:ext cx="425370" cy="40902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EC42EFCA-25DC-90C4-1D9B-49E43F272E1E}"/>
              </a:ext>
            </a:extLst>
          </p:cNvPr>
          <p:cNvSpPr/>
          <p:nvPr/>
        </p:nvSpPr>
        <p:spPr>
          <a:xfrm>
            <a:off x="4871600" y="2104098"/>
            <a:ext cx="1220613" cy="1090895"/>
          </a:xfrm>
          <a:prstGeom prst="ellipse">
            <a:avLst/>
          </a:prstGeom>
          <a:solidFill>
            <a:srgbClr val="DEEFF0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AAAC59B9-E451-140A-4894-4D9B3B26EA93}"/>
              </a:ext>
            </a:extLst>
          </p:cNvPr>
          <p:cNvSpPr/>
          <p:nvPr/>
        </p:nvSpPr>
        <p:spPr>
          <a:xfrm>
            <a:off x="4950666" y="2272279"/>
            <a:ext cx="677136" cy="793163"/>
          </a:xfrm>
          <a:prstGeom prst="ellipse">
            <a:avLst/>
          </a:prstGeom>
          <a:solidFill>
            <a:srgbClr val="489A9E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0" name="Picture 179">
            <a:extLst>
              <a:ext uri="{FF2B5EF4-FFF2-40B4-BE49-F238E27FC236}">
                <a16:creationId xmlns:a16="http://schemas.microsoft.com/office/drawing/2014/main" id="{9D4E7741-C533-6017-C44B-CB97A1095C3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5" t="16985" r="38438" b="42988"/>
          <a:stretch/>
        </p:blipFill>
        <p:spPr>
          <a:xfrm rot="21074656" flipH="1">
            <a:off x="13376945" y="2541700"/>
            <a:ext cx="293837" cy="223007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819E6687-E9CC-470A-B37B-727D1CC5D561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2" t="63304" r="55109"/>
          <a:stretch/>
        </p:blipFill>
        <p:spPr>
          <a:xfrm rot="863365">
            <a:off x="13359621" y="2696395"/>
            <a:ext cx="172196" cy="212335"/>
          </a:xfrm>
          <a:prstGeom prst="rect">
            <a:avLst/>
          </a:prstGeom>
        </p:spPr>
      </p:pic>
      <p:sp>
        <p:nvSpPr>
          <p:cNvPr id="182" name="TextBox 181">
            <a:extLst>
              <a:ext uri="{FF2B5EF4-FFF2-40B4-BE49-F238E27FC236}">
                <a16:creationId xmlns:a16="http://schemas.microsoft.com/office/drawing/2014/main" id="{894E5A9F-2946-D9E6-B03F-97929D65280F}"/>
              </a:ext>
            </a:extLst>
          </p:cNvPr>
          <p:cNvSpPr txBox="1"/>
          <p:nvPr/>
        </p:nvSpPr>
        <p:spPr>
          <a:xfrm>
            <a:off x="13422069" y="2717923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Pituitary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6CC6B73-F25A-114C-BE3F-8C654098302B}"/>
              </a:ext>
            </a:extLst>
          </p:cNvPr>
          <p:cNvSpPr txBox="1"/>
          <p:nvPr/>
        </p:nvSpPr>
        <p:spPr>
          <a:xfrm>
            <a:off x="13573651" y="2531856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Hypothalamus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4D554A5D-2952-7B9C-92F0-3421A1715E25}"/>
              </a:ext>
            </a:extLst>
          </p:cNvPr>
          <p:cNvSpPr/>
          <p:nvPr/>
        </p:nvSpPr>
        <p:spPr>
          <a:xfrm>
            <a:off x="5410027" y="7185171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Moon 184">
            <a:extLst>
              <a:ext uri="{FF2B5EF4-FFF2-40B4-BE49-F238E27FC236}">
                <a16:creationId xmlns:a16="http://schemas.microsoft.com/office/drawing/2014/main" id="{ED64B382-B45E-D98A-C214-2DEA63A30DAE}"/>
              </a:ext>
            </a:extLst>
          </p:cNvPr>
          <p:cNvSpPr/>
          <p:nvPr/>
        </p:nvSpPr>
        <p:spPr>
          <a:xfrm rot="15729133">
            <a:off x="5426070" y="7219348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Moon 185">
            <a:extLst>
              <a:ext uri="{FF2B5EF4-FFF2-40B4-BE49-F238E27FC236}">
                <a16:creationId xmlns:a16="http://schemas.microsoft.com/office/drawing/2014/main" id="{7CE4BD5C-3846-BB36-9C3A-6AF96A2529D9}"/>
              </a:ext>
            </a:extLst>
          </p:cNvPr>
          <p:cNvSpPr/>
          <p:nvPr/>
        </p:nvSpPr>
        <p:spPr>
          <a:xfrm rot="15817244">
            <a:off x="4954304" y="7737176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>
            <a:extLst>
              <a:ext uri="{FF2B5EF4-FFF2-40B4-BE49-F238E27FC236}">
                <a16:creationId xmlns:a16="http://schemas.microsoft.com/office/drawing/2014/main" id="{ABA1E4C7-0B58-0A27-2B06-B933525C1293}"/>
              </a:ext>
            </a:extLst>
          </p:cNvPr>
          <p:cNvSpPr/>
          <p:nvPr/>
        </p:nvSpPr>
        <p:spPr>
          <a:xfrm rot="10002591">
            <a:off x="4854030" y="7789278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3CD57EB9-A37B-9F2C-E2EA-2B03D5238C74}"/>
              </a:ext>
            </a:extLst>
          </p:cNvPr>
          <p:cNvSpPr txBox="1"/>
          <p:nvPr/>
        </p:nvSpPr>
        <p:spPr>
          <a:xfrm>
            <a:off x="5470770" y="7269658"/>
            <a:ext cx="171780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TLR2/3</a:t>
            </a:r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EE2A848A-6BAD-F46F-C3C3-F7C942E2E377}"/>
              </a:ext>
            </a:extLst>
          </p:cNvPr>
          <p:cNvSpPr/>
          <p:nvPr/>
        </p:nvSpPr>
        <p:spPr>
          <a:xfrm>
            <a:off x="2792828" y="6395737"/>
            <a:ext cx="766777" cy="706712"/>
          </a:xfrm>
          <a:prstGeom prst="ellipse">
            <a:avLst/>
          </a:prstGeom>
          <a:solidFill>
            <a:srgbClr val="EFD7F5"/>
          </a:solidFill>
          <a:ln>
            <a:solidFill>
              <a:srgbClr val="EFD7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83E3324E-F146-B5E1-8BC7-0F9873253211}"/>
              </a:ext>
            </a:extLst>
          </p:cNvPr>
          <p:cNvSpPr/>
          <p:nvPr/>
        </p:nvSpPr>
        <p:spPr>
          <a:xfrm>
            <a:off x="3073074" y="6598062"/>
            <a:ext cx="425370" cy="409025"/>
          </a:xfrm>
          <a:prstGeom prst="ellipse">
            <a:avLst/>
          </a:prstGeom>
          <a:solidFill>
            <a:srgbClr val="A931C5"/>
          </a:solidFill>
          <a:ln>
            <a:solidFill>
              <a:srgbClr val="EFD7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5B122B36-25BF-E947-B227-7464B2D6E6FC}"/>
              </a:ext>
            </a:extLst>
          </p:cNvPr>
          <p:cNvSpPr/>
          <p:nvPr/>
        </p:nvSpPr>
        <p:spPr>
          <a:xfrm>
            <a:off x="3781613" y="6270621"/>
            <a:ext cx="766777" cy="706712"/>
          </a:xfrm>
          <a:prstGeom prst="ellipse">
            <a:avLst/>
          </a:prstGeom>
          <a:solidFill>
            <a:srgbClr val="FBF5BB"/>
          </a:solidFill>
          <a:ln>
            <a:solidFill>
              <a:srgbClr val="FBF5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EB8D8F5C-CE68-16A2-9201-D9DA22E48E86}"/>
              </a:ext>
            </a:extLst>
          </p:cNvPr>
          <p:cNvSpPr/>
          <p:nvPr/>
        </p:nvSpPr>
        <p:spPr>
          <a:xfrm>
            <a:off x="4061859" y="6472946"/>
            <a:ext cx="425370" cy="409025"/>
          </a:xfrm>
          <a:prstGeom prst="ellipse">
            <a:avLst/>
          </a:prstGeom>
          <a:solidFill>
            <a:srgbClr val="F2DE1E"/>
          </a:solidFill>
          <a:ln>
            <a:solidFill>
              <a:srgbClr val="FBF5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A97878C-CB06-9782-8084-89FA9C7984FF}"/>
              </a:ext>
            </a:extLst>
          </p:cNvPr>
          <p:cNvSpPr/>
          <p:nvPr/>
        </p:nvSpPr>
        <p:spPr>
          <a:xfrm>
            <a:off x="9647780" y="2244062"/>
            <a:ext cx="1201623" cy="1090895"/>
          </a:xfrm>
          <a:custGeom>
            <a:avLst/>
            <a:gdLst>
              <a:gd name="connsiteX0" fmla="*/ 0 w 766777"/>
              <a:gd name="connsiteY0" fmla="*/ 353356 h 706712"/>
              <a:gd name="connsiteX1" fmla="*/ 383389 w 766777"/>
              <a:gd name="connsiteY1" fmla="*/ 0 h 706712"/>
              <a:gd name="connsiteX2" fmla="*/ 766778 w 766777"/>
              <a:gd name="connsiteY2" fmla="*/ 353356 h 706712"/>
              <a:gd name="connsiteX3" fmla="*/ 383389 w 766777"/>
              <a:gd name="connsiteY3" fmla="*/ 706712 h 706712"/>
              <a:gd name="connsiteX4" fmla="*/ 0 w 766777"/>
              <a:gd name="connsiteY4" fmla="*/ 353356 h 706712"/>
              <a:gd name="connsiteX0" fmla="*/ 0 w 792178"/>
              <a:gd name="connsiteY0" fmla="*/ 353356 h 706712"/>
              <a:gd name="connsiteX1" fmla="*/ 408789 w 792178"/>
              <a:gd name="connsiteY1" fmla="*/ 0 h 706712"/>
              <a:gd name="connsiteX2" fmla="*/ 792178 w 792178"/>
              <a:gd name="connsiteY2" fmla="*/ 353356 h 706712"/>
              <a:gd name="connsiteX3" fmla="*/ 408789 w 792178"/>
              <a:gd name="connsiteY3" fmla="*/ 706712 h 706712"/>
              <a:gd name="connsiteX4" fmla="*/ 0 w 792178"/>
              <a:gd name="connsiteY4" fmla="*/ 353356 h 706712"/>
              <a:gd name="connsiteX0" fmla="*/ 17115 w 809293"/>
              <a:gd name="connsiteY0" fmla="*/ 353356 h 706712"/>
              <a:gd name="connsiteX1" fmla="*/ 425904 w 809293"/>
              <a:gd name="connsiteY1" fmla="*/ 0 h 706712"/>
              <a:gd name="connsiteX2" fmla="*/ 809293 w 809293"/>
              <a:gd name="connsiteY2" fmla="*/ 353356 h 706712"/>
              <a:gd name="connsiteX3" fmla="*/ 425904 w 809293"/>
              <a:gd name="connsiteY3" fmla="*/ 706712 h 706712"/>
              <a:gd name="connsiteX4" fmla="*/ 17115 w 809293"/>
              <a:gd name="connsiteY4" fmla="*/ 353356 h 706712"/>
              <a:gd name="connsiteX0" fmla="*/ 17115 w 809293"/>
              <a:gd name="connsiteY0" fmla="*/ 374452 h 727808"/>
              <a:gd name="connsiteX1" fmla="*/ 425904 w 809293"/>
              <a:gd name="connsiteY1" fmla="*/ 21096 h 727808"/>
              <a:gd name="connsiteX2" fmla="*/ 809293 w 809293"/>
              <a:gd name="connsiteY2" fmla="*/ 374452 h 727808"/>
              <a:gd name="connsiteX3" fmla="*/ 425904 w 809293"/>
              <a:gd name="connsiteY3" fmla="*/ 727808 h 727808"/>
              <a:gd name="connsiteX4" fmla="*/ 17115 w 809293"/>
              <a:gd name="connsiteY4" fmla="*/ 374452 h 727808"/>
              <a:gd name="connsiteX0" fmla="*/ 16760 w 808938"/>
              <a:gd name="connsiteY0" fmla="*/ 374452 h 735198"/>
              <a:gd name="connsiteX1" fmla="*/ 425549 w 808938"/>
              <a:gd name="connsiteY1" fmla="*/ 21096 h 735198"/>
              <a:gd name="connsiteX2" fmla="*/ 808938 w 808938"/>
              <a:gd name="connsiteY2" fmla="*/ 374452 h 735198"/>
              <a:gd name="connsiteX3" fmla="*/ 425549 w 808938"/>
              <a:gd name="connsiteY3" fmla="*/ 727808 h 735198"/>
              <a:gd name="connsiteX4" fmla="*/ 16760 w 808938"/>
              <a:gd name="connsiteY4" fmla="*/ 374452 h 73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8938" h="735198">
                <a:moveTo>
                  <a:pt x="16760" y="374452"/>
                </a:moveTo>
                <a:cubicBezTo>
                  <a:pt x="118360" y="240259"/>
                  <a:pt x="166519" y="-85584"/>
                  <a:pt x="425549" y="21096"/>
                </a:cubicBezTo>
                <a:cubicBezTo>
                  <a:pt x="684579" y="127776"/>
                  <a:pt x="808938" y="179299"/>
                  <a:pt x="808938" y="374452"/>
                </a:cubicBezTo>
                <a:cubicBezTo>
                  <a:pt x="808938" y="569605"/>
                  <a:pt x="547419" y="671928"/>
                  <a:pt x="425549" y="727808"/>
                </a:cubicBezTo>
                <a:cubicBezTo>
                  <a:pt x="303679" y="783688"/>
                  <a:pt x="-84840" y="508645"/>
                  <a:pt x="16760" y="374452"/>
                </a:cubicBezTo>
                <a:close/>
              </a:path>
            </a:pathLst>
          </a:custGeom>
          <a:solidFill>
            <a:srgbClr val="FBD5DB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B1B34E66-1B1B-0144-6D19-E84532B8631D}"/>
              </a:ext>
            </a:extLst>
          </p:cNvPr>
          <p:cNvSpPr/>
          <p:nvPr/>
        </p:nvSpPr>
        <p:spPr>
          <a:xfrm>
            <a:off x="10056375" y="2511141"/>
            <a:ext cx="745049" cy="609567"/>
          </a:xfrm>
          <a:custGeom>
            <a:avLst/>
            <a:gdLst>
              <a:gd name="connsiteX0" fmla="*/ 0 w 425370"/>
              <a:gd name="connsiteY0" fmla="*/ 204513 h 409025"/>
              <a:gd name="connsiteX1" fmla="*/ 212685 w 425370"/>
              <a:gd name="connsiteY1" fmla="*/ 0 h 409025"/>
              <a:gd name="connsiteX2" fmla="*/ 425370 w 425370"/>
              <a:gd name="connsiteY2" fmla="*/ 204513 h 409025"/>
              <a:gd name="connsiteX3" fmla="*/ 212685 w 425370"/>
              <a:gd name="connsiteY3" fmla="*/ 409026 h 409025"/>
              <a:gd name="connsiteX4" fmla="*/ 0 w 425370"/>
              <a:gd name="connsiteY4" fmla="*/ 204513 h 409025"/>
              <a:gd name="connsiteX0" fmla="*/ 0 w 501570"/>
              <a:gd name="connsiteY0" fmla="*/ 149822 h 410812"/>
              <a:gd name="connsiteX1" fmla="*/ 288885 w 501570"/>
              <a:gd name="connsiteY1" fmla="*/ 1189 h 410812"/>
              <a:gd name="connsiteX2" fmla="*/ 501570 w 501570"/>
              <a:gd name="connsiteY2" fmla="*/ 205702 h 410812"/>
              <a:gd name="connsiteX3" fmla="*/ 288885 w 501570"/>
              <a:gd name="connsiteY3" fmla="*/ 410215 h 410812"/>
              <a:gd name="connsiteX4" fmla="*/ 0 w 501570"/>
              <a:gd name="connsiteY4" fmla="*/ 149822 h 410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1570" h="410812">
                <a:moveTo>
                  <a:pt x="0" y="149822"/>
                </a:moveTo>
                <a:cubicBezTo>
                  <a:pt x="0" y="36873"/>
                  <a:pt x="205290" y="-8124"/>
                  <a:pt x="288885" y="1189"/>
                </a:cubicBezTo>
                <a:cubicBezTo>
                  <a:pt x="372480" y="10502"/>
                  <a:pt x="501570" y="92753"/>
                  <a:pt x="501570" y="205702"/>
                </a:cubicBezTo>
                <a:cubicBezTo>
                  <a:pt x="501570" y="318651"/>
                  <a:pt x="372480" y="419528"/>
                  <a:pt x="288885" y="410215"/>
                </a:cubicBezTo>
                <a:cubicBezTo>
                  <a:pt x="205290" y="400902"/>
                  <a:pt x="0" y="262771"/>
                  <a:pt x="0" y="149822"/>
                </a:cubicBezTo>
                <a:close/>
              </a:path>
            </a:pathLst>
          </a:custGeom>
          <a:solidFill>
            <a:srgbClr val="AC102A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A81A370B-409C-445B-6B52-F6A23BC9780B}"/>
              </a:ext>
            </a:extLst>
          </p:cNvPr>
          <p:cNvCxnSpPr/>
          <p:nvPr/>
        </p:nvCxnSpPr>
        <p:spPr>
          <a:xfrm flipV="1">
            <a:off x="4548390" y="7099559"/>
            <a:ext cx="295509" cy="51135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EB8E0E58-0FD0-7B4D-B659-8D090F917C6C}"/>
              </a:ext>
            </a:extLst>
          </p:cNvPr>
          <p:cNvCxnSpPr>
            <a:cxnSpLocks/>
          </p:cNvCxnSpPr>
          <p:nvPr/>
        </p:nvCxnSpPr>
        <p:spPr>
          <a:xfrm flipV="1">
            <a:off x="4061219" y="7074618"/>
            <a:ext cx="53954" cy="41090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C5F211DF-30A3-4A17-49D0-AF506A9A888A}"/>
              </a:ext>
            </a:extLst>
          </p:cNvPr>
          <p:cNvCxnSpPr>
            <a:cxnSpLocks/>
          </p:cNvCxnSpPr>
          <p:nvPr/>
        </p:nvCxnSpPr>
        <p:spPr>
          <a:xfrm flipH="1" flipV="1">
            <a:off x="3354528" y="7132624"/>
            <a:ext cx="158025" cy="41282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EE9AE5E7-8131-3514-8B3D-883B00AD867E}"/>
              </a:ext>
            </a:extLst>
          </p:cNvPr>
          <p:cNvCxnSpPr>
            <a:cxnSpLocks/>
          </p:cNvCxnSpPr>
          <p:nvPr/>
        </p:nvCxnSpPr>
        <p:spPr>
          <a:xfrm flipH="1" flipV="1">
            <a:off x="2733629" y="7610918"/>
            <a:ext cx="377110" cy="27435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FC6FF600-BF0E-C947-FC50-D2B8D9288339}"/>
              </a:ext>
            </a:extLst>
          </p:cNvPr>
          <p:cNvCxnSpPr>
            <a:cxnSpLocks/>
          </p:cNvCxnSpPr>
          <p:nvPr/>
        </p:nvCxnSpPr>
        <p:spPr>
          <a:xfrm flipH="1" flipV="1">
            <a:off x="2547138" y="8337889"/>
            <a:ext cx="383264" cy="44514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101EFED8-47C9-8E95-70B4-035C2EFDE194}"/>
              </a:ext>
            </a:extLst>
          </p:cNvPr>
          <p:cNvCxnSpPr>
            <a:cxnSpLocks/>
          </p:cNvCxnSpPr>
          <p:nvPr/>
        </p:nvCxnSpPr>
        <p:spPr>
          <a:xfrm flipH="1">
            <a:off x="2769291" y="8840161"/>
            <a:ext cx="302726" cy="19655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D99563D8-8D3B-8D9D-CC48-AA95FB4C8AC0}"/>
              </a:ext>
            </a:extLst>
          </p:cNvPr>
          <p:cNvCxnSpPr>
            <a:cxnSpLocks/>
          </p:cNvCxnSpPr>
          <p:nvPr/>
        </p:nvCxnSpPr>
        <p:spPr>
          <a:xfrm flipH="1">
            <a:off x="3230168" y="9227882"/>
            <a:ext cx="260033" cy="38657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2" name="Oval 211">
            <a:extLst>
              <a:ext uri="{FF2B5EF4-FFF2-40B4-BE49-F238E27FC236}">
                <a16:creationId xmlns:a16="http://schemas.microsoft.com/office/drawing/2014/main" id="{3190C519-81FF-57DC-62AE-B8B64263E940}"/>
              </a:ext>
            </a:extLst>
          </p:cNvPr>
          <p:cNvSpPr/>
          <p:nvPr/>
        </p:nvSpPr>
        <p:spPr>
          <a:xfrm>
            <a:off x="1998080" y="7036190"/>
            <a:ext cx="766777" cy="706712"/>
          </a:xfrm>
          <a:prstGeom prst="ellipse">
            <a:avLst/>
          </a:prstGeom>
          <a:solidFill>
            <a:srgbClr val="BE9494"/>
          </a:solidFill>
          <a:ln>
            <a:solidFill>
              <a:srgbClr val="BE94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45B60C21-AD1B-5053-C26F-E863541A74E7}"/>
              </a:ext>
            </a:extLst>
          </p:cNvPr>
          <p:cNvSpPr/>
          <p:nvPr/>
        </p:nvSpPr>
        <p:spPr>
          <a:xfrm>
            <a:off x="2278326" y="7238515"/>
            <a:ext cx="425370" cy="409025"/>
          </a:xfrm>
          <a:prstGeom prst="ellipse">
            <a:avLst/>
          </a:prstGeom>
          <a:solidFill>
            <a:srgbClr val="6B4141"/>
          </a:solidFill>
          <a:ln>
            <a:solidFill>
              <a:srgbClr val="BE94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5" name="Picture 4">
            <a:extLst>
              <a:ext uri="{FF2B5EF4-FFF2-40B4-BE49-F238E27FC236}">
                <a16:creationId xmlns:a16="http://schemas.microsoft.com/office/drawing/2014/main" id="{71F9EE42-E28D-7F5D-1B4E-236225309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6578755" y="2547095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6" name="Picture 4">
            <a:extLst>
              <a:ext uri="{FF2B5EF4-FFF2-40B4-BE49-F238E27FC236}">
                <a16:creationId xmlns:a16="http://schemas.microsoft.com/office/drawing/2014/main" id="{D0851D0F-8C76-B9BF-EC82-FE50A64456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5892101" y="3542496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7" name="Picture 4">
            <a:extLst>
              <a:ext uri="{FF2B5EF4-FFF2-40B4-BE49-F238E27FC236}">
                <a16:creationId xmlns:a16="http://schemas.microsoft.com/office/drawing/2014/main" id="{CB0A041A-D1EB-5EA9-C4C7-94F498FDFB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5864484" y="3680702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8" name="Picture 4">
            <a:extLst>
              <a:ext uri="{FF2B5EF4-FFF2-40B4-BE49-F238E27FC236}">
                <a16:creationId xmlns:a16="http://schemas.microsoft.com/office/drawing/2014/main" id="{4B17C1FF-3200-508F-3B46-AB88571C1F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9556145">
            <a:off x="5977468" y="3653242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9" name="Picture 4">
            <a:extLst>
              <a:ext uri="{FF2B5EF4-FFF2-40B4-BE49-F238E27FC236}">
                <a16:creationId xmlns:a16="http://schemas.microsoft.com/office/drawing/2014/main" id="{BE9158E5-7D2D-3535-A6B7-995B67B640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6011877" y="3800611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0" name="Picture 4">
            <a:extLst>
              <a:ext uri="{FF2B5EF4-FFF2-40B4-BE49-F238E27FC236}">
                <a16:creationId xmlns:a16="http://schemas.microsoft.com/office/drawing/2014/main" id="{267C7524-6329-788A-9FD8-1B32FCDD7D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6104872" y="3650379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1" name="Picture 4">
            <a:extLst>
              <a:ext uri="{FF2B5EF4-FFF2-40B4-BE49-F238E27FC236}">
                <a16:creationId xmlns:a16="http://schemas.microsoft.com/office/drawing/2014/main" id="{E8172947-671A-AADF-D022-7244363A92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868754">
            <a:off x="6857534" y="2766207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2" name="Picture 4">
            <a:extLst>
              <a:ext uri="{FF2B5EF4-FFF2-40B4-BE49-F238E27FC236}">
                <a16:creationId xmlns:a16="http://schemas.microsoft.com/office/drawing/2014/main" id="{4B3C572B-731A-EBDB-3A4D-CC8DBC0FBE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005946">
            <a:off x="6782403" y="2613327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3" name="Picture 4">
            <a:extLst>
              <a:ext uri="{FF2B5EF4-FFF2-40B4-BE49-F238E27FC236}">
                <a16:creationId xmlns:a16="http://schemas.microsoft.com/office/drawing/2014/main" id="{5676F6A7-D551-A7DE-0A6E-137A932B2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099470">
            <a:off x="6736415" y="2842813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4" name="Picture 4">
            <a:extLst>
              <a:ext uri="{FF2B5EF4-FFF2-40B4-BE49-F238E27FC236}">
                <a16:creationId xmlns:a16="http://schemas.microsoft.com/office/drawing/2014/main" id="{CD189BE8-E36D-44E1-6293-BA9CFB3E89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812428">
            <a:off x="6591133" y="2702969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CC826D8F-1B46-1402-AA30-9CF57AAE3D52}"/>
              </a:ext>
            </a:extLst>
          </p:cNvPr>
          <p:cNvCxnSpPr>
            <a:cxnSpLocks/>
          </p:cNvCxnSpPr>
          <p:nvPr/>
        </p:nvCxnSpPr>
        <p:spPr>
          <a:xfrm>
            <a:off x="5545960" y="3318512"/>
            <a:ext cx="316362" cy="3242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0F06AAB0-1F48-ED22-C3BF-9D0AAD0E8167}"/>
              </a:ext>
            </a:extLst>
          </p:cNvPr>
          <p:cNvCxnSpPr>
            <a:cxnSpLocks/>
          </p:cNvCxnSpPr>
          <p:nvPr/>
        </p:nvCxnSpPr>
        <p:spPr>
          <a:xfrm>
            <a:off x="6144807" y="2713707"/>
            <a:ext cx="371078" cy="23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4" name="TextBox 233">
            <a:extLst>
              <a:ext uri="{FF2B5EF4-FFF2-40B4-BE49-F238E27FC236}">
                <a16:creationId xmlns:a16="http://schemas.microsoft.com/office/drawing/2014/main" id="{4F49A242-57B6-2887-882E-B28AED63B8B3}"/>
              </a:ext>
            </a:extLst>
          </p:cNvPr>
          <p:cNvSpPr txBox="1"/>
          <p:nvPr/>
        </p:nvSpPr>
        <p:spPr>
          <a:xfrm>
            <a:off x="5074246" y="3678754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TPOAb</a:t>
            </a:r>
            <a:endParaRPr lang="en-US" sz="700" dirty="0"/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36DD6883-65A6-A9A0-D03E-CC3AC177C8F8}"/>
              </a:ext>
            </a:extLst>
          </p:cNvPr>
          <p:cNvSpPr txBox="1"/>
          <p:nvPr/>
        </p:nvSpPr>
        <p:spPr>
          <a:xfrm>
            <a:off x="6924890" y="2387728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TGAb</a:t>
            </a:r>
            <a:endParaRPr lang="en-US" sz="7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0C403B1-38B2-8B6E-CEB8-66D6BE79438F}"/>
              </a:ext>
            </a:extLst>
          </p:cNvPr>
          <p:cNvSpPr/>
          <p:nvPr/>
        </p:nvSpPr>
        <p:spPr>
          <a:xfrm>
            <a:off x="2556443" y="616102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931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7429123-6737-6CD8-842D-705AFC3A8B6B}"/>
              </a:ext>
            </a:extLst>
          </p:cNvPr>
          <p:cNvSpPr/>
          <p:nvPr/>
        </p:nvSpPr>
        <p:spPr>
          <a:xfrm>
            <a:off x="2687693" y="624131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931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8A4F775-0F8B-6122-8E50-FEB3D2278FCE}"/>
              </a:ext>
            </a:extLst>
          </p:cNvPr>
          <p:cNvSpPr/>
          <p:nvPr/>
        </p:nvSpPr>
        <p:spPr>
          <a:xfrm>
            <a:off x="2537440" y="628787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931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596E024-4EE9-0704-515F-D4041253CE86}"/>
              </a:ext>
            </a:extLst>
          </p:cNvPr>
          <p:cNvSpPr/>
          <p:nvPr/>
        </p:nvSpPr>
        <p:spPr>
          <a:xfrm>
            <a:off x="3798813" y="592253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F2D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56A43E-E72D-EF4F-73C9-A79F70E8F041}"/>
              </a:ext>
            </a:extLst>
          </p:cNvPr>
          <p:cNvSpPr/>
          <p:nvPr/>
        </p:nvSpPr>
        <p:spPr>
          <a:xfrm>
            <a:off x="3930063" y="600282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F2D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A917ED-8C08-0AC9-D517-6382CE0511AD}"/>
              </a:ext>
            </a:extLst>
          </p:cNvPr>
          <p:cNvSpPr/>
          <p:nvPr/>
        </p:nvSpPr>
        <p:spPr>
          <a:xfrm>
            <a:off x="3779810" y="604938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F2D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4F0347-9FE2-C2E8-E117-EA6EEE4DD141}"/>
              </a:ext>
            </a:extLst>
          </p:cNvPr>
          <p:cNvSpPr/>
          <p:nvPr/>
        </p:nvSpPr>
        <p:spPr>
          <a:xfrm>
            <a:off x="5086145" y="6036164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259E5FC-E449-8A1B-0ED0-719D1A5AB084}"/>
              </a:ext>
            </a:extLst>
          </p:cNvPr>
          <p:cNvSpPr/>
          <p:nvPr/>
        </p:nvSpPr>
        <p:spPr>
          <a:xfrm>
            <a:off x="5217395" y="611645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A47172A-797D-BD8F-B5D2-2CC652823000}"/>
              </a:ext>
            </a:extLst>
          </p:cNvPr>
          <p:cNvSpPr/>
          <p:nvPr/>
        </p:nvSpPr>
        <p:spPr>
          <a:xfrm>
            <a:off x="5067142" y="616301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B35E0C4-F0AF-EF82-CCE3-E11E46C130EA}"/>
              </a:ext>
            </a:extLst>
          </p:cNvPr>
          <p:cNvSpPr/>
          <p:nvPr/>
        </p:nvSpPr>
        <p:spPr>
          <a:xfrm>
            <a:off x="1997941" y="675511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6B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82CD778-41B4-902B-98E0-7FD8468DD2F2}"/>
              </a:ext>
            </a:extLst>
          </p:cNvPr>
          <p:cNvSpPr/>
          <p:nvPr/>
        </p:nvSpPr>
        <p:spPr>
          <a:xfrm>
            <a:off x="2129191" y="683540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6B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5E37284-F2AA-73DD-4C65-72AC10ED64D0}"/>
              </a:ext>
            </a:extLst>
          </p:cNvPr>
          <p:cNvSpPr/>
          <p:nvPr/>
        </p:nvSpPr>
        <p:spPr>
          <a:xfrm>
            <a:off x="1978938" y="6881971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6B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6D6D40C-D2B4-06A5-2732-252195718985}"/>
              </a:ext>
            </a:extLst>
          </p:cNvPr>
          <p:cNvSpPr/>
          <p:nvPr/>
        </p:nvSpPr>
        <p:spPr>
          <a:xfrm>
            <a:off x="1534328" y="7793771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8F1C1E3-E994-27AE-B904-8DC5FBA93140}"/>
              </a:ext>
            </a:extLst>
          </p:cNvPr>
          <p:cNvSpPr/>
          <p:nvPr/>
        </p:nvSpPr>
        <p:spPr>
          <a:xfrm>
            <a:off x="1665578" y="7874062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3090896-B634-49C2-4FFF-80824A26230B}"/>
              </a:ext>
            </a:extLst>
          </p:cNvPr>
          <p:cNvSpPr/>
          <p:nvPr/>
        </p:nvSpPr>
        <p:spPr>
          <a:xfrm>
            <a:off x="1515325" y="7920624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BEE106E-A019-59A8-F40D-FD2905EDFEFB}"/>
              </a:ext>
            </a:extLst>
          </p:cNvPr>
          <p:cNvSpPr/>
          <p:nvPr/>
        </p:nvSpPr>
        <p:spPr>
          <a:xfrm>
            <a:off x="1618713" y="894761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F25FF2C-2D6E-2973-7DCA-AD7D741AFCE1}"/>
              </a:ext>
            </a:extLst>
          </p:cNvPr>
          <p:cNvSpPr/>
          <p:nvPr/>
        </p:nvSpPr>
        <p:spPr>
          <a:xfrm>
            <a:off x="1749963" y="902790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0F9D36-6A46-4225-105F-90B370C997DC}"/>
              </a:ext>
            </a:extLst>
          </p:cNvPr>
          <p:cNvSpPr/>
          <p:nvPr/>
        </p:nvSpPr>
        <p:spPr>
          <a:xfrm>
            <a:off x="1599710" y="907447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9EA5919-4EA0-88A7-14BC-60E17B10C9D7}"/>
              </a:ext>
            </a:extLst>
          </p:cNvPr>
          <p:cNvSpPr/>
          <p:nvPr/>
        </p:nvSpPr>
        <p:spPr>
          <a:xfrm>
            <a:off x="2241932" y="991281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B273C84-D57F-42A2-EB3D-BB97A90D97E7}"/>
              </a:ext>
            </a:extLst>
          </p:cNvPr>
          <p:cNvSpPr/>
          <p:nvPr/>
        </p:nvSpPr>
        <p:spPr>
          <a:xfrm>
            <a:off x="2373182" y="999310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0305363-542B-E5F7-90D5-7588B1EA6B11}"/>
              </a:ext>
            </a:extLst>
          </p:cNvPr>
          <p:cNvSpPr/>
          <p:nvPr/>
        </p:nvSpPr>
        <p:spPr>
          <a:xfrm>
            <a:off x="2222929" y="1003967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D3A8A9-959E-975C-8F69-6A6BC36BA3BE}"/>
              </a:ext>
            </a:extLst>
          </p:cNvPr>
          <p:cNvSpPr txBox="1"/>
          <p:nvPr/>
        </p:nvSpPr>
        <p:spPr>
          <a:xfrm>
            <a:off x="2733629" y="10355170"/>
            <a:ext cx="4408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EBC7C9-0DAB-793C-31B2-74D1E62EB71D}"/>
              </a:ext>
            </a:extLst>
          </p:cNvPr>
          <p:cNvSpPr txBox="1"/>
          <p:nvPr/>
        </p:nvSpPr>
        <p:spPr>
          <a:xfrm>
            <a:off x="2079946" y="9526744"/>
            <a:ext cx="5222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Th22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EEC4D89-5C77-44AF-6DA5-B22DC07BF66E}"/>
              </a:ext>
            </a:extLst>
          </p:cNvPr>
          <p:cNvSpPr txBox="1"/>
          <p:nvPr/>
        </p:nvSpPr>
        <p:spPr>
          <a:xfrm>
            <a:off x="1874705" y="8601207"/>
            <a:ext cx="5222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Th17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A863E3-2A90-479D-D1A2-E0F992D3901F}"/>
              </a:ext>
            </a:extLst>
          </p:cNvPr>
          <p:cNvSpPr txBox="1"/>
          <p:nvPr/>
        </p:nvSpPr>
        <p:spPr>
          <a:xfrm>
            <a:off x="2199925" y="7712467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Th9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E9028A-D3CE-7EEE-91E2-665512EC6C94}"/>
              </a:ext>
            </a:extLst>
          </p:cNvPr>
          <p:cNvSpPr txBox="1"/>
          <p:nvPr/>
        </p:nvSpPr>
        <p:spPr>
          <a:xfrm>
            <a:off x="2764908" y="7027394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D8563A-8B39-376A-C023-F57E35F297E7}"/>
              </a:ext>
            </a:extLst>
          </p:cNvPr>
          <p:cNvSpPr txBox="1"/>
          <p:nvPr/>
        </p:nvSpPr>
        <p:spPr>
          <a:xfrm>
            <a:off x="3518767" y="6820908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Treg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B1DAD94-BC13-77AC-1093-64D30538B283}"/>
              </a:ext>
            </a:extLst>
          </p:cNvPr>
          <p:cNvSpPr txBox="1"/>
          <p:nvPr/>
        </p:nvSpPr>
        <p:spPr>
          <a:xfrm>
            <a:off x="4457539" y="6820908"/>
            <a:ext cx="4426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/>
              <a:t>Tfh</a:t>
            </a:r>
            <a:endParaRPr lang="en-US" sz="11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D88D2B2-0F7E-9C8F-9B2D-D8DDFBDDD7A8}"/>
                  </a:ext>
                </a:extLst>
              </p:cNvPr>
              <p:cNvSpPr txBox="1"/>
              <p:nvPr/>
            </p:nvSpPr>
            <p:spPr>
              <a:xfrm>
                <a:off x="1760118" y="10036973"/>
                <a:ext cx="522238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IFN-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100" b="0" i="1" smtClean="0">
                        <a:latin typeface="Cambria Math" panose="02040503050406030204" pitchFamily="18" charset="0"/>
                      </a:rPr>
                      <m:t>γ</m:t>
                    </m:r>
                  </m:oMath>
                </a14:m>
                <a:endParaRPr lang="en-US" sz="1100" b="0" dirty="0"/>
              </a:p>
              <a:p>
                <a:endParaRPr lang="en-US" sz="11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D88D2B2-0F7E-9C8F-9B2D-D8DDFBDDD7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0118" y="10036973"/>
                <a:ext cx="522238" cy="430887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1B143F28-468D-A9CC-A945-D07A3E1CF70C}"/>
              </a:ext>
            </a:extLst>
          </p:cNvPr>
          <p:cNvSpPr txBox="1"/>
          <p:nvPr/>
        </p:nvSpPr>
        <p:spPr>
          <a:xfrm>
            <a:off x="1112075" y="9069889"/>
            <a:ext cx="52223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IL-22</a:t>
            </a:r>
          </a:p>
          <a:p>
            <a:r>
              <a:rPr lang="en-US" sz="1100" b="0" dirty="0"/>
              <a:t>TNF-</a:t>
            </a:r>
            <a:r>
              <a:rPr lang="en-US" sz="1100" dirty="0"/>
              <a:t>a</a:t>
            </a:r>
            <a:endParaRPr lang="en-US" sz="1100" b="0" dirty="0"/>
          </a:p>
          <a:p>
            <a:endParaRPr lang="en-US" sz="11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81156FA-919A-2852-AC7C-D07158F7FF1E}"/>
              </a:ext>
            </a:extLst>
          </p:cNvPr>
          <p:cNvSpPr txBox="1"/>
          <p:nvPr/>
        </p:nvSpPr>
        <p:spPr>
          <a:xfrm>
            <a:off x="694824" y="7747750"/>
            <a:ext cx="8427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IL-21,22,26</a:t>
            </a:r>
          </a:p>
          <a:p>
            <a:endParaRPr lang="en-US" sz="11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414BBB2-9C66-63A0-178F-4D2518BD7CE6}"/>
              </a:ext>
            </a:extLst>
          </p:cNvPr>
          <p:cNvSpPr txBox="1"/>
          <p:nvPr/>
        </p:nvSpPr>
        <p:spPr>
          <a:xfrm>
            <a:off x="1401373" y="6711762"/>
            <a:ext cx="8427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IL-9,10</a:t>
            </a:r>
          </a:p>
          <a:p>
            <a:endParaRPr lang="en-US" sz="11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2B81F47-48BF-29BC-58EE-81E02CB65FD7}"/>
              </a:ext>
            </a:extLst>
          </p:cNvPr>
          <p:cNvSpPr txBox="1"/>
          <p:nvPr/>
        </p:nvSpPr>
        <p:spPr>
          <a:xfrm>
            <a:off x="2000723" y="6131391"/>
            <a:ext cx="5815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dirty="0"/>
              <a:t>IL-4,13</a:t>
            </a:r>
          </a:p>
          <a:p>
            <a:endParaRPr lang="en-US" sz="11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2BB7E0D-32AC-641C-6D4F-C333EB55E614}"/>
                  </a:ext>
                </a:extLst>
              </p:cNvPr>
              <p:cNvSpPr txBox="1"/>
              <p:nvPr/>
            </p:nvSpPr>
            <p:spPr>
              <a:xfrm>
                <a:off x="3152089" y="5827976"/>
                <a:ext cx="655326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0" dirty="0"/>
                  <a:t>TGF-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100" b="0" i="1" smtClean="0">
                        <a:latin typeface="Cambria Math" panose="02040503050406030204" pitchFamily="18" charset="0"/>
                      </a:rPr>
                      <m:t>β</m:t>
                    </m:r>
                  </m:oMath>
                </a14:m>
                <a:endParaRPr lang="en-US" sz="1100" b="0" dirty="0"/>
              </a:p>
              <a:p>
                <a:r>
                  <a:rPr lang="en-US" sz="1100" dirty="0"/>
                  <a:t>IL-10,35</a:t>
                </a:r>
                <a:endParaRPr lang="en-US" sz="1100" b="0" dirty="0"/>
              </a:p>
              <a:p>
                <a:endParaRPr lang="en-US" sz="110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2BB7E0D-32AC-641C-6D4F-C333EB55E6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2089" y="5827976"/>
                <a:ext cx="655326" cy="600164"/>
              </a:xfrm>
              <a:prstGeom prst="rect">
                <a:avLst/>
              </a:prstGeom>
              <a:blipFill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>
            <a:extLst>
              <a:ext uri="{FF2B5EF4-FFF2-40B4-BE49-F238E27FC236}">
                <a16:creationId xmlns:a16="http://schemas.microsoft.com/office/drawing/2014/main" id="{1C08D92F-016D-205C-84AD-FC82303A8A91}"/>
              </a:ext>
            </a:extLst>
          </p:cNvPr>
          <p:cNvSpPr txBox="1"/>
          <p:nvPr/>
        </p:nvSpPr>
        <p:spPr>
          <a:xfrm>
            <a:off x="4507848" y="5980836"/>
            <a:ext cx="8427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IL-21,4</a:t>
            </a:r>
            <a:endParaRPr lang="en-US" sz="1100" b="0" dirty="0"/>
          </a:p>
          <a:p>
            <a:endParaRPr lang="en-US" sz="11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5219B23-D644-85FA-5955-15C595E48775}"/>
              </a:ext>
            </a:extLst>
          </p:cNvPr>
          <p:cNvSpPr txBox="1"/>
          <p:nvPr/>
        </p:nvSpPr>
        <p:spPr>
          <a:xfrm rot="20387434">
            <a:off x="8869491" y="3388047"/>
            <a:ext cx="1589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Perforin, Granzymes</a:t>
            </a:r>
          </a:p>
          <a:p>
            <a:endParaRPr lang="en-US" sz="7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EAF4E1-EAE6-7E34-5F6A-DAE999A350BE}"/>
              </a:ext>
            </a:extLst>
          </p:cNvPr>
          <p:cNvSpPr txBox="1"/>
          <p:nvPr/>
        </p:nvSpPr>
        <p:spPr>
          <a:xfrm>
            <a:off x="10555999" y="2006760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CD8+ T-cell</a:t>
            </a:r>
            <a:endParaRPr lang="en-US" sz="7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5ADF63D-0EF0-9A0E-B834-6496ECC06776}"/>
              </a:ext>
            </a:extLst>
          </p:cNvPr>
          <p:cNvSpPr txBox="1"/>
          <p:nvPr/>
        </p:nvSpPr>
        <p:spPr>
          <a:xfrm>
            <a:off x="5870147" y="1768736"/>
            <a:ext cx="1717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B-Cell</a:t>
            </a:r>
          </a:p>
          <a:p>
            <a:r>
              <a:rPr lang="en-US" sz="1000" dirty="0"/>
              <a:t>(Plasma Cell)</a:t>
            </a:r>
            <a:endParaRPr lang="en-US" sz="100" dirty="0"/>
          </a:p>
        </p:txBody>
      </p:sp>
      <p:sp>
        <p:nvSpPr>
          <p:cNvPr id="46" name="Arc 45">
            <a:extLst>
              <a:ext uri="{FF2B5EF4-FFF2-40B4-BE49-F238E27FC236}">
                <a16:creationId xmlns:a16="http://schemas.microsoft.com/office/drawing/2014/main" id="{3DC6AA2F-FAD0-1441-0559-4FDD6EF002DA}"/>
              </a:ext>
            </a:extLst>
          </p:cNvPr>
          <p:cNvSpPr/>
          <p:nvPr/>
        </p:nvSpPr>
        <p:spPr>
          <a:xfrm rot="20388241" flipH="1">
            <a:off x="4745244" y="1595876"/>
            <a:ext cx="1751316" cy="6686568"/>
          </a:xfrm>
          <a:prstGeom prst="arc">
            <a:avLst>
              <a:gd name="adj1" fmla="val 16262773"/>
              <a:gd name="adj2" fmla="val 2602298"/>
            </a:avLst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rc 47">
            <a:extLst>
              <a:ext uri="{FF2B5EF4-FFF2-40B4-BE49-F238E27FC236}">
                <a16:creationId xmlns:a16="http://schemas.microsoft.com/office/drawing/2014/main" id="{8348F954-990D-EC6E-3FE0-16933AFADE4F}"/>
              </a:ext>
            </a:extLst>
          </p:cNvPr>
          <p:cNvSpPr/>
          <p:nvPr/>
        </p:nvSpPr>
        <p:spPr>
          <a:xfrm rot="18600474" flipH="1">
            <a:off x="-2434321" y="3398517"/>
            <a:ext cx="12092133" cy="4918485"/>
          </a:xfrm>
          <a:prstGeom prst="arc">
            <a:avLst>
              <a:gd name="adj1" fmla="val 11664375"/>
              <a:gd name="adj2" fmla="val 16516682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Arc 48">
            <a:extLst>
              <a:ext uri="{FF2B5EF4-FFF2-40B4-BE49-F238E27FC236}">
                <a16:creationId xmlns:a16="http://schemas.microsoft.com/office/drawing/2014/main" id="{D052B416-6228-A812-83B2-6D084B2DAB85}"/>
              </a:ext>
            </a:extLst>
          </p:cNvPr>
          <p:cNvSpPr/>
          <p:nvPr/>
        </p:nvSpPr>
        <p:spPr>
          <a:xfrm rot="18424176" flipH="1">
            <a:off x="-529697" y="3287957"/>
            <a:ext cx="8817261" cy="5679912"/>
          </a:xfrm>
          <a:prstGeom prst="arc">
            <a:avLst>
              <a:gd name="adj1" fmla="val 16073433"/>
              <a:gd name="adj2" fmla="val 709428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c 49">
            <a:extLst>
              <a:ext uri="{FF2B5EF4-FFF2-40B4-BE49-F238E27FC236}">
                <a16:creationId xmlns:a16="http://schemas.microsoft.com/office/drawing/2014/main" id="{5C22C933-379D-F2A5-0830-160E22E12C74}"/>
              </a:ext>
            </a:extLst>
          </p:cNvPr>
          <p:cNvSpPr/>
          <p:nvPr/>
        </p:nvSpPr>
        <p:spPr>
          <a:xfrm rot="20388241" flipH="1">
            <a:off x="521588" y="6049460"/>
            <a:ext cx="1971530" cy="3229612"/>
          </a:xfrm>
          <a:prstGeom prst="arc">
            <a:avLst>
              <a:gd name="adj1" fmla="val 18877335"/>
              <a:gd name="adj2" fmla="val 4005711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2D625600-36F3-4ADF-F0D6-05E305144FDB}"/>
              </a:ext>
            </a:extLst>
          </p:cNvPr>
          <p:cNvSpPr/>
          <p:nvPr/>
        </p:nvSpPr>
        <p:spPr>
          <a:xfrm rot="20388241" flipH="1">
            <a:off x="851578" y="4881510"/>
            <a:ext cx="1971530" cy="3229612"/>
          </a:xfrm>
          <a:prstGeom prst="arc">
            <a:avLst>
              <a:gd name="adj1" fmla="val 18694027"/>
              <a:gd name="adj2" fmla="val 3202291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c 51">
            <a:extLst>
              <a:ext uri="{FF2B5EF4-FFF2-40B4-BE49-F238E27FC236}">
                <a16:creationId xmlns:a16="http://schemas.microsoft.com/office/drawing/2014/main" id="{82253339-69EE-A402-141A-0CB0B299C0B3}"/>
              </a:ext>
            </a:extLst>
          </p:cNvPr>
          <p:cNvSpPr/>
          <p:nvPr/>
        </p:nvSpPr>
        <p:spPr>
          <a:xfrm rot="20388241" flipH="1">
            <a:off x="1359694" y="3954362"/>
            <a:ext cx="1971530" cy="3229612"/>
          </a:xfrm>
          <a:prstGeom prst="arc">
            <a:avLst>
              <a:gd name="adj1" fmla="val 18512613"/>
              <a:gd name="adj2" fmla="val 2812681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FE383ADA-80D9-A7C6-A929-C2DB29D4DF0F}"/>
              </a:ext>
            </a:extLst>
          </p:cNvPr>
          <p:cNvSpPr/>
          <p:nvPr/>
        </p:nvSpPr>
        <p:spPr>
          <a:xfrm rot="20388241" flipH="1">
            <a:off x="2012201" y="3412942"/>
            <a:ext cx="1971530" cy="3229612"/>
          </a:xfrm>
          <a:prstGeom prst="arc">
            <a:avLst>
              <a:gd name="adj1" fmla="val 17395025"/>
              <a:gd name="adj2" fmla="val 2812681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131B6820-3973-051B-6DB8-A8C94428BE19}"/>
              </a:ext>
            </a:extLst>
          </p:cNvPr>
          <p:cNvSpPr/>
          <p:nvPr/>
        </p:nvSpPr>
        <p:spPr>
          <a:xfrm rot="20388241" flipH="1">
            <a:off x="3268990" y="2265942"/>
            <a:ext cx="1971530" cy="4728643"/>
          </a:xfrm>
          <a:prstGeom prst="arc">
            <a:avLst>
              <a:gd name="adj1" fmla="val 16989738"/>
              <a:gd name="adj2" fmla="val 2812681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1F539B38-CDDF-2E2B-2765-C2C4C7FE0180}"/>
              </a:ext>
            </a:extLst>
          </p:cNvPr>
          <p:cNvSpPr/>
          <p:nvPr/>
        </p:nvSpPr>
        <p:spPr>
          <a:xfrm rot="20388241" flipH="1">
            <a:off x="4759655" y="1583301"/>
            <a:ext cx="1751316" cy="6686568"/>
          </a:xfrm>
          <a:prstGeom prst="arc">
            <a:avLst>
              <a:gd name="adj1" fmla="val 15632759"/>
              <a:gd name="adj2" fmla="val 16294634"/>
            </a:avLst>
          </a:prstGeom>
          <a:ln w="3175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158C4BFC-5A24-713B-8E53-55B767A029D1}"/>
              </a:ext>
            </a:extLst>
          </p:cNvPr>
          <p:cNvSpPr/>
          <p:nvPr/>
        </p:nvSpPr>
        <p:spPr>
          <a:xfrm rot="18600474" flipH="1">
            <a:off x="-1403673" y="2476268"/>
            <a:ext cx="12928238" cy="7863084"/>
          </a:xfrm>
          <a:prstGeom prst="arc">
            <a:avLst>
              <a:gd name="adj1" fmla="val 10305853"/>
              <a:gd name="adj2" fmla="val 13686565"/>
            </a:avLst>
          </a:prstGeom>
          <a:ln w="28575"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CFD8F10-0A6C-5DED-CE21-E30B80315FC7}"/>
              </a:ext>
            </a:extLst>
          </p:cNvPr>
          <p:cNvSpPr txBox="1"/>
          <p:nvPr/>
        </p:nvSpPr>
        <p:spPr>
          <a:xfrm>
            <a:off x="8267133" y="5684867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Thyroid</a:t>
            </a:r>
            <a:endParaRPr lang="en-US" sz="700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FFED37FF-AA2A-13A2-2924-DD8F458905E1}"/>
              </a:ext>
            </a:extLst>
          </p:cNvPr>
          <p:cNvSpPr/>
          <p:nvPr/>
        </p:nvSpPr>
        <p:spPr>
          <a:xfrm rot="18961564">
            <a:off x="89027" y="4573802"/>
            <a:ext cx="6365553" cy="6162492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DF0FA3D-796A-B98F-1C3C-1EA14EE21C3F}"/>
              </a:ext>
            </a:extLst>
          </p:cNvPr>
          <p:cNvSpPr txBox="1"/>
          <p:nvPr/>
        </p:nvSpPr>
        <p:spPr>
          <a:xfrm>
            <a:off x="5903055" y="9337583"/>
            <a:ext cx="3361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LUMP CD4+, Cytokines, Chemokines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019D3E8-4D95-F7F3-A866-E695B55B357A}"/>
              </a:ext>
            </a:extLst>
          </p:cNvPr>
          <p:cNvCxnSpPr>
            <a:cxnSpLocks/>
          </p:cNvCxnSpPr>
          <p:nvPr/>
        </p:nvCxnSpPr>
        <p:spPr>
          <a:xfrm flipH="1" flipV="1">
            <a:off x="8048801" y="4872713"/>
            <a:ext cx="605303" cy="81200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B3AA2AE-0ACD-6933-BD75-B9663C73C728}"/>
              </a:ext>
            </a:extLst>
          </p:cNvPr>
          <p:cNvCxnSpPr>
            <a:cxnSpLocks/>
          </p:cNvCxnSpPr>
          <p:nvPr/>
        </p:nvCxnSpPr>
        <p:spPr>
          <a:xfrm>
            <a:off x="8530186" y="4830945"/>
            <a:ext cx="116778" cy="8537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9" name="Picture 4">
            <a:extLst>
              <a:ext uri="{FF2B5EF4-FFF2-40B4-BE49-F238E27FC236}">
                <a16:creationId xmlns:a16="http://schemas.microsoft.com/office/drawing/2014/main" id="{F0D24D63-D46E-2A5F-AAD7-D5301D0676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516" y="3209204"/>
            <a:ext cx="2625917" cy="164390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6AED902C-4B0E-C20A-7FE5-AAA153FF2FEC}"/>
              </a:ext>
            </a:extLst>
          </p:cNvPr>
          <p:cNvSpPr txBox="1"/>
          <p:nvPr/>
        </p:nvSpPr>
        <p:spPr>
          <a:xfrm>
            <a:off x="6787204" y="4027059"/>
            <a:ext cx="1717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TPO</a:t>
            </a:r>
            <a:endParaRPr lang="en-US" sz="500" b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4A4B94C-A189-C891-C27C-3448047A6107}"/>
              </a:ext>
            </a:extLst>
          </p:cNvPr>
          <p:cNvSpPr txBox="1"/>
          <p:nvPr/>
        </p:nvSpPr>
        <p:spPr>
          <a:xfrm>
            <a:off x="6993528" y="3380050"/>
            <a:ext cx="1717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TG</a:t>
            </a:r>
            <a:endParaRPr lang="en-US" sz="500" b="1" dirty="0"/>
          </a:p>
        </p:txBody>
      </p:sp>
      <p:sp>
        <p:nvSpPr>
          <p:cNvPr id="87" name="Arc 86">
            <a:extLst>
              <a:ext uri="{FF2B5EF4-FFF2-40B4-BE49-F238E27FC236}">
                <a16:creationId xmlns:a16="http://schemas.microsoft.com/office/drawing/2014/main" id="{A81D3BA8-F58E-5F69-3B07-00B3C2A68EDE}"/>
              </a:ext>
            </a:extLst>
          </p:cNvPr>
          <p:cNvSpPr/>
          <p:nvPr/>
        </p:nvSpPr>
        <p:spPr>
          <a:xfrm rot="779518">
            <a:off x="6632427" y="2760563"/>
            <a:ext cx="658783" cy="1049055"/>
          </a:xfrm>
          <a:prstGeom prst="arc">
            <a:avLst>
              <a:gd name="adj1" fmla="val 16026349"/>
              <a:gd name="adj2" fmla="val 469063"/>
            </a:avLst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Arc 87">
            <a:extLst>
              <a:ext uri="{FF2B5EF4-FFF2-40B4-BE49-F238E27FC236}">
                <a16:creationId xmlns:a16="http://schemas.microsoft.com/office/drawing/2014/main" id="{41FB0955-F0D8-8B8E-8150-B7F165F3C249}"/>
              </a:ext>
            </a:extLst>
          </p:cNvPr>
          <p:cNvSpPr/>
          <p:nvPr/>
        </p:nvSpPr>
        <p:spPr>
          <a:xfrm rot="3448997" flipV="1">
            <a:off x="6020108" y="3506633"/>
            <a:ext cx="1035856" cy="808905"/>
          </a:xfrm>
          <a:prstGeom prst="arc">
            <a:avLst>
              <a:gd name="adj1" fmla="val 14835853"/>
              <a:gd name="adj2" fmla="val 469063"/>
            </a:avLst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6723D7B-E21D-6485-CDD8-1544ADF8D99F}"/>
              </a:ext>
            </a:extLst>
          </p:cNvPr>
          <p:cNvSpPr txBox="1"/>
          <p:nvPr/>
        </p:nvSpPr>
        <p:spPr>
          <a:xfrm>
            <a:off x="7709768" y="4598863"/>
            <a:ext cx="17178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T3, T4</a:t>
            </a:r>
            <a:endParaRPr lang="en-US" sz="300" b="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A6EBF63-E8A4-FB70-9C5C-2882053CB7F7}"/>
              </a:ext>
            </a:extLst>
          </p:cNvPr>
          <p:cNvSpPr txBox="1"/>
          <p:nvPr/>
        </p:nvSpPr>
        <p:spPr>
          <a:xfrm>
            <a:off x="7782716" y="1780204"/>
            <a:ext cx="21643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Hide Ab Mechanism of Action</a:t>
            </a:r>
          </a:p>
        </p:txBody>
      </p:sp>
      <p:pic>
        <p:nvPicPr>
          <p:cNvPr id="91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612F7ADC-66B4-6B21-F4CD-7319DA5F0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9210" y="8695000"/>
            <a:ext cx="749777" cy="749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25D551C-A646-9632-F554-8E03A62F103C}"/>
              </a:ext>
            </a:extLst>
          </p:cNvPr>
          <p:cNvSpPr txBox="1"/>
          <p:nvPr/>
        </p:nvSpPr>
        <p:spPr>
          <a:xfrm>
            <a:off x="6225908" y="4801100"/>
            <a:ext cx="6590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[3]</a:t>
            </a:r>
          </a:p>
        </p:txBody>
      </p: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A68FBDE0-DA9C-02D7-6A50-779DD16B314A}"/>
              </a:ext>
            </a:extLst>
          </p:cNvPr>
          <p:cNvCxnSpPr>
            <a:cxnSpLocks/>
          </p:cNvCxnSpPr>
          <p:nvPr/>
        </p:nvCxnSpPr>
        <p:spPr>
          <a:xfrm flipH="1">
            <a:off x="8678938" y="3312097"/>
            <a:ext cx="1211504" cy="472503"/>
          </a:xfrm>
          <a:prstGeom prst="straightConnector1">
            <a:avLst/>
          </a:prstGeom>
          <a:ln w="19050">
            <a:solidFill>
              <a:srgbClr val="FF0000"/>
            </a:solidFill>
            <a:headEnd type="none" w="lg" len="med"/>
            <a:tailEnd type="oval" w="lg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921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6" grpId="0"/>
      <p:bldP spid="9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2">
            <a:extLst>
              <a:ext uri="{FF2B5EF4-FFF2-40B4-BE49-F238E27FC236}">
                <a16:creationId xmlns:a16="http://schemas.microsoft.com/office/drawing/2014/main" id="{51FE4CDA-3C51-FC90-90D8-961D1D3BC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5534" y="9026311"/>
            <a:ext cx="584000" cy="84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25167F99-CDE4-34AA-C0F8-849F9393E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710" y="478342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D754F640-8AFB-44A5-DEDD-3FD470A5A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7799" y="5112678"/>
            <a:ext cx="1315470" cy="1596020"/>
          </a:xfrm>
          <a:prstGeom prst="rect">
            <a:avLst/>
          </a:prstGeom>
        </p:spPr>
      </p:pic>
      <p:pic>
        <p:nvPicPr>
          <p:cNvPr id="105" name="Picture 2">
            <a:extLst>
              <a:ext uri="{FF2B5EF4-FFF2-40B4-BE49-F238E27FC236}">
                <a16:creationId xmlns:a16="http://schemas.microsoft.com/office/drawing/2014/main" id="{59518C77-6F10-50CD-8304-C9F373BDA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8987" y="8122368"/>
            <a:ext cx="1333105" cy="9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4" descr="brain stem Icon - Free PNG &amp; SVG 716581 - Noun Project">
            <a:extLst>
              <a:ext uri="{FF2B5EF4-FFF2-40B4-BE49-F238E27FC236}">
                <a16:creationId xmlns:a16="http://schemas.microsoft.com/office/drawing/2014/main" id="{E7AA0FD2-F0A5-1912-1B1C-2C32AC142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4475" y="1447606"/>
            <a:ext cx="2039029" cy="203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" name="Picture 6">
            <a:extLst>
              <a:ext uri="{FF2B5EF4-FFF2-40B4-BE49-F238E27FC236}">
                <a16:creationId xmlns:a16="http://schemas.microsoft.com/office/drawing/2014/main" id="{0C007800-BB78-C214-AF33-20A7929809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7844" y="5597768"/>
            <a:ext cx="1003180" cy="628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8">
            <a:extLst>
              <a:ext uri="{FF2B5EF4-FFF2-40B4-BE49-F238E27FC236}">
                <a16:creationId xmlns:a16="http://schemas.microsoft.com/office/drawing/2014/main" id="{19EBAA3F-CEE0-959C-4476-75ED44796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6577" y="6729996"/>
            <a:ext cx="1008985" cy="63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8F2E2284-90E7-275E-2DF9-887AAB9F2BED}"/>
              </a:ext>
            </a:extLst>
          </p:cNvPr>
          <p:cNvCxnSpPr>
            <a:cxnSpLocks/>
          </p:cNvCxnSpPr>
          <p:nvPr/>
        </p:nvCxnSpPr>
        <p:spPr>
          <a:xfrm>
            <a:off x="9679287" y="6076236"/>
            <a:ext cx="2912545" cy="816435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ADB2226F-2A9F-118E-9A6F-FDB5CD5F7D3F}"/>
              </a:ext>
            </a:extLst>
          </p:cNvPr>
          <p:cNvCxnSpPr>
            <a:cxnSpLocks/>
          </p:cNvCxnSpPr>
          <p:nvPr/>
        </p:nvCxnSpPr>
        <p:spPr>
          <a:xfrm>
            <a:off x="9632197" y="6225848"/>
            <a:ext cx="2959635" cy="835170"/>
          </a:xfrm>
          <a:prstGeom prst="straightConnector1">
            <a:avLst/>
          </a:prstGeom>
          <a:ln w="31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87AF5225-C9D0-DCFF-735F-1668674A1A00}"/>
              </a:ext>
            </a:extLst>
          </p:cNvPr>
          <p:cNvSpPr txBox="1"/>
          <p:nvPr/>
        </p:nvSpPr>
        <p:spPr>
          <a:xfrm>
            <a:off x="11354429" y="699805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712D2F8-27A1-F1DD-4BD8-30A515F1BB9D}"/>
              </a:ext>
            </a:extLst>
          </p:cNvPr>
          <p:cNvSpPr txBox="1"/>
          <p:nvPr/>
        </p:nvSpPr>
        <p:spPr>
          <a:xfrm>
            <a:off x="11639872" y="622584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E1C23F98-B85D-2F1B-01A6-C6ACE056C8A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5027" y="3815683"/>
            <a:ext cx="2836915" cy="3663830"/>
          </a:xfrm>
          <a:prstGeom prst="rect">
            <a:avLst/>
          </a:prstGeom>
        </p:spPr>
      </p:pic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E0C825B8-D586-C74B-2067-F249ACC4DB5F}"/>
              </a:ext>
            </a:extLst>
          </p:cNvPr>
          <p:cNvCxnSpPr>
            <a:cxnSpLocks/>
          </p:cNvCxnSpPr>
          <p:nvPr/>
        </p:nvCxnSpPr>
        <p:spPr>
          <a:xfrm flipH="1">
            <a:off x="9679287" y="4617963"/>
            <a:ext cx="2709345" cy="66720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5" name="Picture 10" descr="Thyrotropin-releasing hormone - Wikipedia">
            <a:extLst>
              <a:ext uri="{FF2B5EF4-FFF2-40B4-BE49-F238E27FC236}">
                <a16:creationId xmlns:a16="http://schemas.microsoft.com/office/drawing/2014/main" id="{405E03E4-7F8A-1793-F8B5-39381CF94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7849" y="4063363"/>
            <a:ext cx="762340" cy="80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TextBox 115">
            <a:extLst>
              <a:ext uri="{FF2B5EF4-FFF2-40B4-BE49-F238E27FC236}">
                <a16:creationId xmlns:a16="http://schemas.microsoft.com/office/drawing/2014/main" id="{98482849-4BFE-C572-6FDD-4E50E7C12042}"/>
              </a:ext>
            </a:extLst>
          </p:cNvPr>
          <p:cNvSpPr txBox="1"/>
          <p:nvPr/>
        </p:nvSpPr>
        <p:spPr>
          <a:xfrm>
            <a:off x="9859129" y="4694443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E185E6A9-C3FB-ED58-A2A3-863F1F7CE9D8}"/>
              </a:ext>
            </a:extLst>
          </p:cNvPr>
          <p:cNvCxnSpPr>
            <a:cxnSpLocks/>
          </p:cNvCxnSpPr>
          <p:nvPr/>
        </p:nvCxnSpPr>
        <p:spPr>
          <a:xfrm>
            <a:off x="13008094" y="3311541"/>
            <a:ext cx="0" cy="931885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8" name="Picture 10" descr="Thyrotropin-releasing hormone - Wikipedia">
            <a:extLst>
              <a:ext uri="{FF2B5EF4-FFF2-40B4-BE49-F238E27FC236}">
                <a16:creationId xmlns:a16="http://schemas.microsoft.com/office/drawing/2014/main" id="{B98A5BB2-0E7E-ECB3-CFBB-9A5D36C3D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8629" y="3537341"/>
            <a:ext cx="452390" cy="480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370B6FED-58AF-4A92-72FC-89F86132EF5B}"/>
              </a:ext>
            </a:extLst>
          </p:cNvPr>
          <p:cNvCxnSpPr>
            <a:cxnSpLocks/>
          </p:cNvCxnSpPr>
          <p:nvPr/>
        </p:nvCxnSpPr>
        <p:spPr>
          <a:xfrm flipV="1">
            <a:off x="13422069" y="3268918"/>
            <a:ext cx="0" cy="1017130"/>
          </a:xfrm>
          <a:prstGeom prst="straightConnector1">
            <a:avLst/>
          </a:prstGeom>
          <a:ln w="22225">
            <a:prstDash val="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0DB8B242-33A7-38CB-1EAD-CBEB1F7C1D66}"/>
              </a:ext>
            </a:extLst>
          </p:cNvPr>
          <p:cNvCxnSpPr>
            <a:cxnSpLocks/>
          </p:cNvCxnSpPr>
          <p:nvPr/>
        </p:nvCxnSpPr>
        <p:spPr>
          <a:xfrm flipV="1">
            <a:off x="13571149" y="3268918"/>
            <a:ext cx="0" cy="1017130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15058236-EDD8-69AA-73C2-C90DC2F98F20}"/>
              </a:ext>
            </a:extLst>
          </p:cNvPr>
          <p:cNvSpPr txBox="1"/>
          <p:nvPr/>
        </p:nvSpPr>
        <p:spPr>
          <a:xfrm>
            <a:off x="13533689" y="332204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E222ADF-6286-EC9F-4167-0F68AA5BA011}"/>
              </a:ext>
            </a:extLst>
          </p:cNvPr>
          <p:cNvSpPr txBox="1"/>
          <p:nvPr/>
        </p:nvSpPr>
        <p:spPr>
          <a:xfrm>
            <a:off x="13055737" y="332203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50E8A35-9B2A-5C47-9348-FCD8B744B164}"/>
              </a:ext>
            </a:extLst>
          </p:cNvPr>
          <p:cNvSpPr txBox="1"/>
          <p:nvPr/>
        </p:nvSpPr>
        <p:spPr>
          <a:xfrm>
            <a:off x="12407564" y="3984143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sp>
        <p:nvSpPr>
          <p:cNvPr id="124" name="Arc 123">
            <a:extLst>
              <a:ext uri="{FF2B5EF4-FFF2-40B4-BE49-F238E27FC236}">
                <a16:creationId xmlns:a16="http://schemas.microsoft.com/office/drawing/2014/main" id="{D4769ADB-F507-51BA-6B2D-80D7EE318422}"/>
              </a:ext>
            </a:extLst>
          </p:cNvPr>
          <p:cNvSpPr/>
          <p:nvPr/>
        </p:nvSpPr>
        <p:spPr>
          <a:xfrm rot="11782933">
            <a:off x="13161077" y="2270225"/>
            <a:ext cx="461600" cy="460559"/>
          </a:xfrm>
          <a:prstGeom prst="arc">
            <a:avLst>
              <a:gd name="adj1" fmla="val 16200000"/>
              <a:gd name="adj2" fmla="val 10048830"/>
            </a:avLst>
          </a:prstGeom>
          <a:ln w="15875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58F6170-E10C-BCA4-02DE-729F45A94E88}"/>
              </a:ext>
            </a:extLst>
          </p:cNvPr>
          <p:cNvSpPr txBox="1"/>
          <p:nvPr/>
        </p:nvSpPr>
        <p:spPr>
          <a:xfrm>
            <a:off x="12673440" y="2167657"/>
            <a:ext cx="645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TRH</a:t>
            </a:r>
          </a:p>
        </p:txBody>
      </p:sp>
      <p:sp>
        <p:nvSpPr>
          <p:cNvPr id="126" name="Arc 125">
            <a:extLst>
              <a:ext uri="{FF2B5EF4-FFF2-40B4-BE49-F238E27FC236}">
                <a16:creationId xmlns:a16="http://schemas.microsoft.com/office/drawing/2014/main" id="{32B63F09-B5A6-24E7-D362-A5BFE2F9DCC7}"/>
              </a:ext>
            </a:extLst>
          </p:cNvPr>
          <p:cNvSpPr/>
          <p:nvPr/>
        </p:nvSpPr>
        <p:spPr>
          <a:xfrm rot="18817741">
            <a:off x="14099679" y="1734998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158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1C0BEEAC-295E-5743-53E8-994BE22C0EA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632" y="1911491"/>
            <a:ext cx="731775" cy="458045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B1FC8150-33FC-D610-E7AB-69997A9B2955}"/>
              </a:ext>
            </a:extLst>
          </p:cNvPr>
          <p:cNvSpPr txBox="1"/>
          <p:nvPr/>
        </p:nvSpPr>
        <p:spPr>
          <a:xfrm>
            <a:off x="14214629" y="2338687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AFDF658-E828-1B87-477E-BC43F4FC67A9}"/>
              </a:ext>
            </a:extLst>
          </p:cNvPr>
          <p:cNvSpPr txBox="1"/>
          <p:nvPr/>
        </p:nvSpPr>
        <p:spPr>
          <a:xfrm>
            <a:off x="14493167" y="28042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8B9EA84-EB8F-43D7-5A04-D43735AD0379}"/>
              </a:ext>
            </a:extLst>
          </p:cNvPr>
          <p:cNvSpPr txBox="1"/>
          <p:nvPr/>
        </p:nvSpPr>
        <p:spPr>
          <a:xfrm>
            <a:off x="14451767" y="13969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1" name="Arc 130">
            <a:extLst>
              <a:ext uri="{FF2B5EF4-FFF2-40B4-BE49-F238E27FC236}">
                <a16:creationId xmlns:a16="http://schemas.microsoft.com/office/drawing/2014/main" id="{53CA30ED-21C6-1A03-9BA7-43A987DE31E4}"/>
              </a:ext>
            </a:extLst>
          </p:cNvPr>
          <p:cNvSpPr/>
          <p:nvPr/>
        </p:nvSpPr>
        <p:spPr>
          <a:xfrm rot="18817741">
            <a:off x="16856219" y="5559683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6350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EB6D6AC5-38D6-28E6-A8DD-2565E2F863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0172" y="5736176"/>
            <a:ext cx="731775" cy="458045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4063258B-4CB0-BD13-8980-C4636CC6344B}"/>
              </a:ext>
            </a:extLst>
          </p:cNvPr>
          <p:cNvSpPr txBox="1"/>
          <p:nvPr/>
        </p:nvSpPr>
        <p:spPr>
          <a:xfrm>
            <a:off x="16971169" y="6163372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CB4B613-9B01-9A8B-3E80-C6FE606D7D51}"/>
              </a:ext>
            </a:extLst>
          </p:cNvPr>
          <p:cNvSpPr txBox="1"/>
          <p:nvPr/>
        </p:nvSpPr>
        <p:spPr>
          <a:xfrm>
            <a:off x="17249707" y="662893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5E49A26-5841-8DA2-CC3B-FFDB5B7CD5D9}"/>
              </a:ext>
            </a:extLst>
          </p:cNvPr>
          <p:cNvSpPr txBox="1"/>
          <p:nvPr/>
        </p:nvSpPr>
        <p:spPr>
          <a:xfrm>
            <a:off x="17208307" y="522163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6" name="Arc 135">
            <a:extLst>
              <a:ext uri="{FF2B5EF4-FFF2-40B4-BE49-F238E27FC236}">
                <a16:creationId xmlns:a16="http://schemas.microsoft.com/office/drawing/2014/main" id="{84341923-0FEC-596D-C55B-414D497AABEA}"/>
              </a:ext>
            </a:extLst>
          </p:cNvPr>
          <p:cNvSpPr/>
          <p:nvPr/>
        </p:nvSpPr>
        <p:spPr>
          <a:xfrm rot="18817741">
            <a:off x="16956249" y="8391773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285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F1FD8C7F-CC42-9B55-C601-36996407E06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202" y="8568266"/>
            <a:ext cx="731775" cy="458045"/>
          </a:xfrm>
          <a:prstGeom prst="rect">
            <a:avLst/>
          </a:prstGeom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34622D98-941A-8502-BA36-5BA614BB37CB}"/>
              </a:ext>
            </a:extLst>
          </p:cNvPr>
          <p:cNvSpPr txBox="1"/>
          <p:nvPr/>
        </p:nvSpPr>
        <p:spPr>
          <a:xfrm>
            <a:off x="17071199" y="8995462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98B2512-FDB9-C6AE-54A8-4897C5CD32E0}"/>
              </a:ext>
            </a:extLst>
          </p:cNvPr>
          <p:cNvSpPr txBox="1"/>
          <p:nvPr/>
        </p:nvSpPr>
        <p:spPr>
          <a:xfrm>
            <a:off x="17349732" y="946102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CAD954D-FE6D-DDB1-92EA-0D194EE3DD23}"/>
              </a:ext>
            </a:extLst>
          </p:cNvPr>
          <p:cNvSpPr txBox="1"/>
          <p:nvPr/>
        </p:nvSpPr>
        <p:spPr>
          <a:xfrm>
            <a:off x="17308332" y="805372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FA8079C6-0ABB-E41F-DDBB-0129C0830E2D}"/>
              </a:ext>
            </a:extLst>
          </p:cNvPr>
          <p:cNvCxnSpPr>
            <a:cxnSpLocks/>
          </p:cNvCxnSpPr>
          <p:nvPr/>
        </p:nvCxnSpPr>
        <p:spPr>
          <a:xfrm>
            <a:off x="13682034" y="7097991"/>
            <a:ext cx="1960580" cy="1066625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12B53F9E-F4DE-0326-5B33-3F22EC41A1DB}"/>
              </a:ext>
            </a:extLst>
          </p:cNvPr>
          <p:cNvCxnSpPr>
            <a:cxnSpLocks/>
          </p:cNvCxnSpPr>
          <p:nvPr/>
        </p:nvCxnSpPr>
        <p:spPr>
          <a:xfrm>
            <a:off x="13634947" y="7247598"/>
            <a:ext cx="1872375" cy="1050980"/>
          </a:xfrm>
          <a:prstGeom prst="straightConnector1">
            <a:avLst/>
          </a:prstGeom>
          <a:ln w="3175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D5FCEC52-2347-7CFC-647A-39B897FBA135}"/>
              </a:ext>
            </a:extLst>
          </p:cNvPr>
          <p:cNvSpPr txBox="1"/>
          <p:nvPr/>
        </p:nvSpPr>
        <p:spPr>
          <a:xfrm>
            <a:off x="14619959" y="797995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06905D5A-601B-FB50-226E-ADB98B551DDC}"/>
              </a:ext>
            </a:extLst>
          </p:cNvPr>
          <p:cNvSpPr txBox="1"/>
          <p:nvPr/>
        </p:nvSpPr>
        <p:spPr>
          <a:xfrm>
            <a:off x="15310372" y="76421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BFF7C0-0483-8824-136C-E2153182CD7C}"/>
              </a:ext>
            </a:extLst>
          </p:cNvPr>
          <p:cNvCxnSpPr>
            <a:cxnSpLocks/>
          </p:cNvCxnSpPr>
          <p:nvPr/>
        </p:nvCxnSpPr>
        <p:spPr>
          <a:xfrm flipV="1">
            <a:off x="13726287" y="6225851"/>
            <a:ext cx="1791625" cy="53155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A7421B69-6A37-282B-3D83-3071AD12BBCB}"/>
              </a:ext>
            </a:extLst>
          </p:cNvPr>
          <p:cNvCxnSpPr>
            <a:cxnSpLocks/>
          </p:cNvCxnSpPr>
          <p:nvPr/>
        </p:nvCxnSpPr>
        <p:spPr>
          <a:xfrm flipV="1">
            <a:off x="13679197" y="6370961"/>
            <a:ext cx="1828125" cy="57655"/>
          </a:xfrm>
          <a:prstGeom prst="straightConnector1">
            <a:avLst/>
          </a:prstGeom>
          <a:ln w="3175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1341B5B5-380E-9EF1-E958-37298EC57435}"/>
              </a:ext>
            </a:extLst>
          </p:cNvPr>
          <p:cNvSpPr txBox="1"/>
          <p:nvPr/>
        </p:nvSpPr>
        <p:spPr>
          <a:xfrm>
            <a:off x="14988579" y="6360666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BA9AFE2E-45A9-81ED-F77F-5FECD56CF769}"/>
              </a:ext>
            </a:extLst>
          </p:cNvPr>
          <p:cNvSpPr txBox="1"/>
          <p:nvPr/>
        </p:nvSpPr>
        <p:spPr>
          <a:xfrm>
            <a:off x="14942737" y="590959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49" name="Picture 2">
            <a:extLst>
              <a:ext uri="{FF2B5EF4-FFF2-40B4-BE49-F238E27FC236}">
                <a16:creationId xmlns:a16="http://schemas.microsoft.com/office/drawing/2014/main" id="{BA2900DF-E269-A838-B028-146C91E6A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255" y="7272654"/>
            <a:ext cx="1521100" cy="14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F67F977C-E1AE-76E0-FA78-C1991E7382FF}"/>
              </a:ext>
            </a:extLst>
          </p:cNvPr>
          <p:cNvCxnSpPr>
            <a:cxnSpLocks/>
          </p:cNvCxnSpPr>
          <p:nvPr/>
        </p:nvCxnSpPr>
        <p:spPr>
          <a:xfrm flipH="1">
            <a:off x="7221651" y="6484456"/>
            <a:ext cx="632971" cy="76314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4" name="Oval 153">
            <a:extLst>
              <a:ext uri="{FF2B5EF4-FFF2-40B4-BE49-F238E27FC236}">
                <a16:creationId xmlns:a16="http://schemas.microsoft.com/office/drawing/2014/main" id="{44528544-7318-EEC5-EA29-DF9839D731B2}"/>
              </a:ext>
            </a:extLst>
          </p:cNvPr>
          <p:cNvSpPr/>
          <p:nvPr/>
        </p:nvSpPr>
        <p:spPr>
          <a:xfrm>
            <a:off x="4380060" y="7546927"/>
            <a:ext cx="2106172" cy="175226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070DD68E-18A9-1756-59BB-FE76527429A9}"/>
              </a:ext>
            </a:extLst>
          </p:cNvPr>
          <p:cNvSpPr/>
          <p:nvPr/>
        </p:nvSpPr>
        <p:spPr>
          <a:xfrm>
            <a:off x="5209347" y="8044982"/>
            <a:ext cx="1168400" cy="101416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647FD94-0842-1E22-ACD3-AFB4B4426559}"/>
              </a:ext>
            </a:extLst>
          </p:cNvPr>
          <p:cNvSpPr txBox="1"/>
          <p:nvPr/>
        </p:nvSpPr>
        <p:spPr>
          <a:xfrm>
            <a:off x="15431430" y="9276361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Fast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A8026AED-3613-0D7F-FECD-7147F7EC57B2}"/>
              </a:ext>
            </a:extLst>
          </p:cNvPr>
          <p:cNvSpPr txBox="1"/>
          <p:nvPr/>
        </p:nvSpPr>
        <p:spPr>
          <a:xfrm>
            <a:off x="16085327" y="6761461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Slow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C0294D8-6B94-2AF0-D808-7831DFE670E1}"/>
              </a:ext>
            </a:extLst>
          </p:cNvPr>
          <p:cNvSpPr txBox="1"/>
          <p:nvPr/>
        </p:nvSpPr>
        <p:spPr>
          <a:xfrm>
            <a:off x="7426192" y="8164611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Dendritic Cell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87EC89AA-8FB2-B38D-9164-22B560C4F309}"/>
              </a:ext>
            </a:extLst>
          </p:cNvPr>
          <p:cNvSpPr/>
          <p:nvPr/>
        </p:nvSpPr>
        <p:spPr>
          <a:xfrm>
            <a:off x="7908648" y="6545332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A0AC1740-F46E-CE70-C281-0D8E513D4590}"/>
              </a:ext>
            </a:extLst>
          </p:cNvPr>
          <p:cNvSpPr/>
          <p:nvPr/>
        </p:nvSpPr>
        <p:spPr>
          <a:xfrm>
            <a:off x="8088244" y="6647408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C23A987B-555B-A7E2-E062-4F159ECFFC7F}"/>
              </a:ext>
            </a:extLst>
          </p:cNvPr>
          <p:cNvSpPr/>
          <p:nvPr/>
        </p:nvSpPr>
        <p:spPr>
          <a:xfrm>
            <a:off x="7984305" y="6689913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8CAB527A-1086-E77C-16EB-E3436AA5AA6A}"/>
              </a:ext>
            </a:extLst>
          </p:cNvPr>
          <p:cNvSpPr/>
          <p:nvPr/>
        </p:nvSpPr>
        <p:spPr>
          <a:xfrm>
            <a:off x="7866030" y="6654646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25C7981-C316-05FD-A42D-E7CD61B6A99A}"/>
              </a:ext>
            </a:extLst>
          </p:cNvPr>
          <p:cNvSpPr/>
          <p:nvPr/>
        </p:nvSpPr>
        <p:spPr>
          <a:xfrm>
            <a:off x="6216255" y="7826818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409167CE-99BA-26ED-E241-74EA6B883E6E}"/>
              </a:ext>
            </a:extLst>
          </p:cNvPr>
          <p:cNvSpPr/>
          <p:nvPr/>
        </p:nvSpPr>
        <p:spPr>
          <a:xfrm>
            <a:off x="6348249" y="7736154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8FF131E8-7F14-DFFA-95CA-213169FC7C1F}"/>
              </a:ext>
            </a:extLst>
          </p:cNvPr>
          <p:cNvSpPr txBox="1"/>
          <p:nvPr/>
        </p:nvSpPr>
        <p:spPr>
          <a:xfrm>
            <a:off x="4868277" y="9320505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CD4+ </a:t>
            </a:r>
            <a:r>
              <a:rPr lang="en-US" b="1" dirty="0"/>
              <a:t>Cells</a:t>
            </a:r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EC42EFCA-25DC-90C4-1D9B-49E43F272E1E}"/>
              </a:ext>
            </a:extLst>
          </p:cNvPr>
          <p:cNvSpPr/>
          <p:nvPr/>
        </p:nvSpPr>
        <p:spPr>
          <a:xfrm>
            <a:off x="5604361" y="3781817"/>
            <a:ext cx="1220613" cy="1090895"/>
          </a:xfrm>
          <a:prstGeom prst="ellipse">
            <a:avLst/>
          </a:prstGeom>
          <a:solidFill>
            <a:srgbClr val="DEEFF0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AAAC59B9-E451-140A-4894-4D9B3B26EA93}"/>
              </a:ext>
            </a:extLst>
          </p:cNvPr>
          <p:cNvSpPr/>
          <p:nvPr/>
        </p:nvSpPr>
        <p:spPr>
          <a:xfrm>
            <a:off x="5700610" y="3947014"/>
            <a:ext cx="677136" cy="793163"/>
          </a:xfrm>
          <a:prstGeom prst="ellipse">
            <a:avLst/>
          </a:prstGeom>
          <a:solidFill>
            <a:srgbClr val="489A9E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0" name="Picture 179">
            <a:extLst>
              <a:ext uri="{FF2B5EF4-FFF2-40B4-BE49-F238E27FC236}">
                <a16:creationId xmlns:a16="http://schemas.microsoft.com/office/drawing/2014/main" id="{9D4E7741-C533-6017-C44B-CB97A1095C3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5" t="16985" r="38438" b="42988"/>
          <a:stretch/>
        </p:blipFill>
        <p:spPr>
          <a:xfrm rot="21074656" flipH="1">
            <a:off x="13376945" y="2541700"/>
            <a:ext cx="293837" cy="223007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819E6687-E9CC-470A-B37B-727D1CC5D561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2" t="63304" r="55109"/>
          <a:stretch/>
        </p:blipFill>
        <p:spPr>
          <a:xfrm rot="863365">
            <a:off x="13359621" y="2696395"/>
            <a:ext cx="172196" cy="212335"/>
          </a:xfrm>
          <a:prstGeom prst="rect">
            <a:avLst/>
          </a:prstGeom>
        </p:spPr>
      </p:pic>
      <p:sp>
        <p:nvSpPr>
          <p:cNvPr id="182" name="TextBox 181">
            <a:extLst>
              <a:ext uri="{FF2B5EF4-FFF2-40B4-BE49-F238E27FC236}">
                <a16:creationId xmlns:a16="http://schemas.microsoft.com/office/drawing/2014/main" id="{894E5A9F-2946-D9E6-B03F-97929D65280F}"/>
              </a:ext>
            </a:extLst>
          </p:cNvPr>
          <p:cNvSpPr txBox="1"/>
          <p:nvPr/>
        </p:nvSpPr>
        <p:spPr>
          <a:xfrm>
            <a:off x="13422069" y="2717923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Pituitary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6CC6B73-F25A-114C-BE3F-8C654098302B}"/>
              </a:ext>
            </a:extLst>
          </p:cNvPr>
          <p:cNvSpPr txBox="1"/>
          <p:nvPr/>
        </p:nvSpPr>
        <p:spPr>
          <a:xfrm>
            <a:off x="13573651" y="2531856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Hypothalamus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4D554A5D-2952-7B9C-92F0-3421A1715E25}"/>
              </a:ext>
            </a:extLst>
          </p:cNvPr>
          <p:cNvSpPr/>
          <p:nvPr/>
        </p:nvSpPr>
        <p:spPr>
          <a:xfrm>
            <a:off x="6773454" y="7201589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Moon 184">
            <a:extLst>
              <a:ext uri="{FF2B5EF4-FFF2-40B4-BE49-F238E27FC236}">
                <a16:creationId xmlns:a16="http://schemas.microsoft.com/office/drawing/2014/main" id="{ED64B382-B45E-D98A-C214-2DEA63A30DAE}"/>
              </a:ext>
            </a:extLst>
          </p:cNvPr>
          <p:cNvSpPr/>
          <p:nvPr/>
        </p:nvSpPr>
        <p:spPr>
          <a:xfrm rot="15729133">
            <a:off x="6789497" y="7235766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Moon 185">
            <a:extLst>
              <a:ext uri="{FF2B5EF4-FFF2-40B4-BE49-F238E27FC236}">
                <a16:creationId xmlns:a16="http://schemas.microsoft.com/office/drawing/2014/main" id="{7CE4BD5C-3846-BB36-9C3A-6AF96A2529D9}"/>
              </a:ext>
            </a:extLst>
          </p:cNvPr>
          <p:cNvSpPr/>
          <p:nvPr/>
        </p:nvSpPr>
        <p:spPr>
          <a:xfrm rot="15817244">
            <a:off x="6358130" y="7768410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>
            <a:extLst>
              <a:ext uri="{FF2B5EF4-FFF2-40B4-BE49-F238E27FC236}">
                <a16:creationId xmlns:a16="http://schemas.microsoft.com/office/drawing/2014/main" id="{ABA1E4C7-0B58-0A27-2B06-B933525C1293}"/>
              </a:ext>
            </a:extLst>
          </p:cNvPr>
          <p:cNvSpPr/>
          <p:nvPr/>
        </p:nvSpPr>
        <p:spPr>
          <a:xfrm rot="10002591">
            <a:off x="6257856" y="7820512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A97878C-CB06-9782-8084-89FA9C7984FF}"/>
              </a:ext>
            </a:extLst>
          </p:cNvPr>
          <p:cNvSpPr/>
          <p:nvPr/>
        </p:nvSpPr>
        <p:spPr>
          <a:xfrm>
            <a:off x="7704854" y="2472644"/>
            <a:ext cx="1201623" cy="1090895"/>
          </a:xfrm>
          <a:custGeom>
            <a:avLst/>
            <a:gdLst>
              <a:gd name="connsiteX0" fmla="*/ 0 w 766777"/>
              <a:gd name="connsiteY0" fmla="*/ 353356 h 706712"/>
              <a:gd name="connsiteX1" fmla="*/ 383389 w 766777"/>
              <a:gd name="connsiteY1" fmla="*/ 0 h 706712"/>
              <a:gd name="connsiteX2" fmla="*/ 766778 w 766777"/>
              <a:gd name="connsiteY2" fmla="*/ 353356 h 706712"/>
              <a:gd name="connsiteX3" fmla="*/ 383389 w 766777"/>
              <a:gd name="connsiteY3" fmla="*/ 706712 h 706712"/>
              <a:gd name="connsiteX4" fmla="*/ 0 w 766777"/>
              <a:gd name="connsiteY4" fmla="*/ 353356 h 706712"/>
              <a:gd name="connsiteX0" fmla="*/ 0 w 792178"/>
              <a:gd name="connsiteY0" fmla="*/ 353356 h 706712"/>
              <a:gd name="connsiteX1" fmla="*/ 408789 w 792178"/>
              <a:gd name="connsiteY1" fmla="*/ 0 h 706712"/>
              <a:gd name="connsiteX2" fmla="*/ 792178 w 792178"/>
              <a:gd name="connsiteY2" fmla="*/ 353356 h 706712"/>
              <a:gd name="connsiteX3" fmla="*/ 408789 w 792178"/>
              <a:gd name="connsiteY3" fmla="*/ 706712 h 706712"/>
              <a:gd name="connsiteX4" fmla="*/ 0 w 792178"/>
              <a:gd name="connsiteY4" fmla="*/ 353356 h 706712"/>
              <a:gd name="connsiteX0" fmla="*/ 17115 w 809293"/>
              <a:gd name="connsiteY0" fmla="*/ 353356 h 706712"/>
              <a:gd name="connsiteX1" fmla="*/ 425904 w 809293"/>
              <a:gd name="connsiteY1" fmla="*/ 0 h 706712"/>
              <a:gd name="connsiteX2" fmla="*/ 809293 w 809293"/>
              <a:gd name="connsiteY2" fmla="*/ 353356 h 706712"/>
              <a:gd name="connsiteX3" fmla="*/ 425904 w 809293"/>
              <a:gd name="connsiteY3" fmla="*/ 706712 h 706712"/>
              <a:gd name="connsiteX4" fmla="*/ 17115 w 809293"/>
              <a:gd name="connsiteY4" fmla="*/ 353356 h 706712"/>
              <a:gd name="connsiteX0" fmla="*/ 17115 w 809293"/>
              <a:gd name="connsiteY0" fmla="*/ 374452 h 727808"/>
              <a:gd name="connsiteX1" fmla="*/ 425904 w 809293"/>
              <a:gd name="connsiteY1" fmla="*/ 21096 h 727808"/>
              <a:gd name="connsiteX2" fmla="*/ 809293 w 809293"/>
              <a:gd name="connsiteY2" fmla="*/ 374452 h 727808"/>
              <a:gd name="connsiteX3" fmla="*/ 425904 w 809293"/>
              <a:gd name="connsiteY3" fmla="*/ 727808 h 727808"/>
              <a:gd name="connsiteX4" fmla="*/ 17115 w 809293"/>
              <a:gd name="connsiteY4" fmla="*/ 374452 h 727808"/>
              <a:gd name="connsiteX0" fmla="*/ 16760 w 808938"/>
              <a:gd name="connsiteY0" fmla="*/ 374452 h 735198"/>
              <a:gd name="connsiteX1" fmla="*/ 425549 w 808938"/>
              <a:gd name="connsiteY1" fmla="*/ 21096 h 735198"/>
              <a:gd name="connsiteX2" fmla="*/ 808938 w 808938"/>
              <a:gd name="connsiteY2" fmla="*/ 374452 h 735198"/>
              <a:gd name="connsiteX3" fmla="*/ 425549 w 808938"/>
              <a:gd name="connsiteY3" fmla="*/ 727808 h 735198"/>
              <a:gd name="connsiteX4" fmla="*/ 16760 w 808938"/>
              <a:gd name="connsiteY4" fmla="*/ 374452 h 73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8938" h="735198">
                <a:moveTo>
                  <a:pt x="16760" y="374452"/>
                </a:moveTo>
                <a:cubicBezTo>
                  <a:pt x="118360" y="240259"/>
                  <a:pt x="166519" y="-85584"/>
                  <a:pt x="425549" y="21096"/>
                </a:cubicBezTo>
                <a:cubicBezTo>
                  <a:pt x="684579" y="127776"/>
                  <a:pt x="808938" y="179299"/>
                  <a:pt x="808938" y="374452"/>
                </a:cubicBezTo>
                <a:cubicBezTo>
                  <a:pt x="808938" y="569605"/>
                  <a:pt x="547419" y="671928"/>
                  <a:pt x="425549" y="727808"/>
                </a:cubicBezTo>
                <a:cubicBezTo>
                  <a:pt x="303679" y="783688"/>
                  <a:pt x="-84840" y="508645"/>
                  <a:pt x="16760" y="374452"/>
                </a:cubicBezTo>
                <a:close/>
              </a:path>
            </a:pathLst>
          </a:custGeom>
          <a:solidFill>
            <a:srgbClr val="FBD5DB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B1B34E66-1B1B-0144-6D19-E84532B8631D}"/>
              </a:ext>
            </a:extLst>
          </p:cNvPr>
          <p:cNvSpPr/>
          <p:nvPr/>
        </p:nvSpPr>
        <p:spPr>
          <a:xfrm>
            <a:off x="8069188" y="2765870"/>
            <a:ext cx="745049" cy="609567"/>
          </a:xfrm>
          <a:custGeom>
            <a:avLst/>
            <a:gdLst>
              <a:gd name="connsiteX0" fmla="*/ 0 w 425370"/>
              <a:gd name="connsiteY0" fmla="*/ 204513 h 409025"/>
              <a:gd name="connsiteX1" fmla="*/ 212685 w 425370"/>
              <a:gd name="connsiteY1" fmla="*/ 0 h 409025"/>
              <a:gd name="connsiteX2" fmla="*/ 425370 w 425370"/>
              <a:gd name="connsiteY2" fmla="*/ 204513 h 409025"/>
              <a:gd name="connsiteX3" fmla="*/ 212685 w 425370"/>
              <a:gd name="connsiteY3" fmla="*/ 409026 h 409025"/>
              <a:gd name="connsiteX4" fmla="*/ 0 w 425370"/>
              <a:gd name="connsiteY4" fmla="*/ 204513 h 409025"/>
              <a:gd name="connsiteX0" fmla="*/ 0 w 501570"/>
              <a:gd name="connsiteY0" fmla="*/ 149822 h 410812"/>
              <a:gd name="connsiteX1" fmla="*/ 288885 w 501570"/>
              <a:gd name="connsiteY1" fmla="*/ 1189 h 410812"/>
              <a:gd name="connsiteX2" fmla="*/ 501570 w 501570"/>
              <a:gd name="connsiteY2" fmla="*/ 205702 h 410812"/>
              <a:gd name="connsiteX3" fmla="*/ 288885 w 501570"/>
              <a:gd name="connsiteY3" fmla="*/ 410215 h 410812"/>
              <a:gd name="connsiteX4" fmla="*/ 0 w 501570"/>
              <a:gd name="connsiteY4" fmla="*/ 149822 h 410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1570" h="410812">
                <a:moveTo>
                  <a:pt x="0" y="149822"/>
                </a:moveTo>
                <a:cubicBezTo>
                  <a:pt x="0" y="36873"/>
                  <a:pt x="205290" y="-8124"/>
                  <a:pt x="288885" y="1189"/>
                </a:cubicBezTo>
                <a:cubicBezTo>
                  <a:pt x="372480" y="10502"/>
                  <a:pt x="501570" y="92753"/>
                  <a:pt x="501570" y="205702"/>
                </a:cubicBezTo>
                <a:cubicBezTo>
                  <a:pt x="501570" y="318651"/>
                  <a:pt x="372480" y="419528"/>
                  <a:pt x="288885" y="410215"/>
                </a:cubicBezTo>
                <a:cubicBezTo>
                  <a:pt x="205290" y="400902"/>
                  <a:pt x="0" y="262771"/>
                  <a:pt x="0" y="149822"/>
                </a:cubicBezTo>
                <a:close/>
              </a:path>
            </a:pathLst>
          </a:custGeom>
          <a:solidFill>
            <a:srgbClr val="AC102A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5" name="Picture 4">
            <a:extLst>
              <a:ext uri="{FF2B5EF4-FFF2-40B4-BE49-F238E27FC236}">
                <a16:creationId xmlns:a16="http://schemas.microsoft.com/office/drawing/2014/main" id="{71F9EE42-E28D-7F5D-1B4E-236225309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7271059" y="439947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6" name="Picture 4">
            <a:extLst>
              <a:ext uri="{FF2B5EF4-FFF2-40B4-BE49-F238E27FC236}">
                <a16:creationId xmlns:a16="http://schemas.microsoft.com/office/drawing/2014/main" id="{D0851D0F-8C76-B9BF-EC82-FE50A64456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6907060" y="5130278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7" name="Picture 4">
            <a:extLst>
              <a:ext uri="{FF2B5EF4-FFF2-40B4-BE49-F238E27FC236}">
                <a16:creationId xmlns:a16="http://schemas.microsoft.com/office/drawing/2014/main" id="{CB0A041A-D1EB-5EA9-C4C7-94F498FDFB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6879443" y="526848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8" name="Picture 4">
            <a:extLst>
              <a:ext uri="{FF2B5EF4-FFF2-40B4-BE49-F238E27FC236}">
                <a16:creationId xmlns:a16="http://schemas.microsoft.com/office/drawing/2014/main" id="{4B17C1FF-3200-508F-3B46-AB88571C1F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9556145">
            <a:off x="6992427" y="524102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9" name="Picture 4">
            <a:extLst>
              <a:ext uri="{FF2B5EF4-FFF2-40B4-BE49-F238E27FC236}">
                <a16:creationId xmlns:a16="http://schemas.microsoft.com/office/drawing/2014/main" id="{BE9158E5-7D2D-3535-A6B7-995B67B640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7026836" y="5388393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0" name="Picture 4">
            <a:extLst>
              <a:ext uri="{FF2B5EF4-FFF2-40B4-BE49-F238E27FC236}">
                <a16:creationId xmlns:a16="http://schemas.microsoft.com/office/drawing/2014/main" id="{267C7524-6329-788A-9FD8-1B32FCDD7D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7119831" y="5238161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1" name="Picture 4">
            <a:extLst>
              <a:ext uri="{FF2B5EF4-FFF2-40B4-BE49-F238E27FC236}">
                <a16:creationId xmlns:a16="http://schemas.microsoft.com/office/drawing/2014/main" id="{E8172947-671A-AADF-D022-7244363A92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868754">
            <a:off x="7423459" y="455187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2" name="Picture 4">
            <a:extLst>
              <a:ext uri="{FF2B5EF4-FFF2-40B4-BE49-F238E27FC236}">
                <a16:creationId xmlns:a16="http://schemas.microsoft.com/office/drawing/2014/main" id="{4B3C572B-731A-EBDB-3A4D-CC8DBC0FBE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005946">
            <a:off x="7474707" y="4465706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3" name="Picture 4">
            <a:extLst>
              <a:ext uri="{FF2B5EF4-FFF2-40B4-BE49-F238E27FC236}">
                <a16:creationId xmlns:a16="http://schemas.microsoft.com/office/drawing/2014/main" id="{5676F6A7-D551-A7DE-0A6E-137A932B2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099470">
            <a:off x="7428719" y="4695192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4" name="Picture 4">
            <a:extLst>
              <a:ext uri="{FF2B5EF4-FFF2-40B4-BE49-F238E27FC236}">
                <a16:creationId xmlns:a16="http://schemas.microsoft.com/office/drawing/2014/main" id="{CD189BE8-E36D-44E1-6293-BA9CFB3E89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812428">
            <a:off x="7283437" y="4555348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CC826D8F-1B46-1402-AA30-9CF57AAE3D52}"/>
              </a:ext>
            </a:extLst>
          </p:cNvPr>
          <p:cNvCxnSpPr>
            <a:cxnSpLocks/>
          </p:cNvCxnSpPr>
          <p:nvPr/>
        </p:nvCxnSpPr>
        <p:spPr>
          <a:xfrm>
            <a:off x="6525227" y="4868470"/>
            <a:ext cx="316362" cy="3242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0F06AAB0-1F48-ED22-C3BF-9D0AAD0E8167}"/>
              </a:ext>
            </a:extLst>
          </p:cNvPr>
          <p:cNvCxnSpPr>
            <a:cxnSpLocks/>
          </p:cNvCxnSpPr>
          <p:nvPr/>
        </p:nvCxnSpPr>
        <p:spPr>
          <a:xfrm>
            <a:off x="6840924" y="4530639"/>
            <a:ext cx="371078" cy="23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59516B1E-20C1-7807-DF0D-881508F7B561}"/>
              </a:ext>
            </a:extLst>
          </p:cNvPr>
          <p:cNvCxnSpPr>
            <a:cxnSpLocks/>
          </p:cNvCxnSpPr>
          <p:nvPr/>
        </p:nvCxnSpPr>
        <p:spPr>
          <a:xfrm>
            <a:off x="7624144" y="4659288"/>
            <a:ext cx="300881" cy="43684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87A0C942-B2BB-5760-E99C-BAC0818C4FDF}"/>
              </a:ext>
            </a:extLst>
          </p:cNvPr>
          <p:cNvCxnSpPr>
            <a:cxnSpLocks/>
          </p:cNvCxnSpPr>
          <p:nvPr/>
        </p:nvCxnSpPr>
        <p:spPr>
          <a:xfrm>
            <a:off x="7230637" y="5444967"/>
            <a:ext cx="506073" cy="95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4" name="TextBox 233">
            <a:extLst>
              <a:ext uri="{FF2B5EF4-FFF2-40B4-BE49-F238E27FC236}">
                <a16:creationId xmlns:a16="http://schemas.microsoft.com/office/drawing/2014/main" id="{4F49A242-57B6-2887-882E-B28AED63B8B3}"/>
              </a:ext>
            </a:extLst>
          </p:cNvPr>
          <p:cNvSpPr txBox="1"/>
          <p:nvPr/>
        </p:nvSpPr>
        <p:spPr>
          <a:xfrm>
            <a:off x="6586085" y="5475797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TPOAb</a:t>
            </a:r>
            <a:endParaRPr lang="en-US" sz="700" dirty="0"/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36DD6883-65A6-A9A0-D03E-CC3AC177C8F8}"/>
              </a:ext>
            </a:extLst>
          </p:cNvPr>
          <p:cNvSpPr txBox="1"/>
          <p:nvPr/>
        </p:nvSpPr>
        <p:spPr>
          <a:xfrm>
            <a:off x="7414668" y="4173845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TGAb</a:t>
            </a:r>
            <a:endParaRPr lang="en-US" sz="700" dirty="0"/>
          </a:p>
        </p:txBody>
      </p: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A68FBDE0-DA9C-02D7-6A50-779DD16B314A}"/>
              </a:ext>
            </a:extLst>
          </p:cNvPr>
          <p:cNvCxnSpPr>
            <a:cxnSpLocks/>
          </p:cNvCxnSpPr>
          <p:nvPr/>
        </p:nvCxnSpPr>
        <p:spPr>
          <a:xfrm>
            <a:off x="8441712" y="3579965"/>
            <a:ext cx="259731" cy="2057717"/>
          </a:xfrm>
          <a:prstGeom prst="straightConnector1">
            <a:avLst/>
          </a:prstGeom>
          <a:ln w="19050">
            <a:solidFill>
              <a:srgbClr val="FF0000"/>
            </a:solidFill>
            <a:headEnd w="lg" len="med"/>
            <a:tailEnd type="oval" w="lg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8F4E0376-DF59-2A61-B231-437EDB12DF71}"/>
              </a:ext>
            </a:extLst>
          </p:cNvPr>
          <p:cNvSpPr/>
          <p:nvPr/>
        </p:nvSpPr>
        <p:spPr>
          <a:xfrm>
            <a:off x="4359890" y="654284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F15FB9-97D3-DBDE-8016-80A2337BADA2}"/>
              </a:ext>
            </a:extLst>
          </p:cNvPr>
          <p:cNvSpPr/>
          <p:nvPr/>
        </p:nvSpPr>
        <p:spPr>
          <a:xfrm>
            <a:off x="4491140" y="662313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C3F501F-4693-528C-496C-204DEC4A43FB}"/>
              </a:ext>
            </a:extLst>
          </p:cNvPr>
          <p:cNvSpPr/>
          <p:nvPr/>
        </p:nvSpPr>
        <p:spPr>
          <a:xfrm>
            <a:off x="4340887" y="6669701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A6B88BC-DF9D-A2D6-5B85-2DC70C0AE980}"/>
              </a:ext>
            </a:extLst>
          </p:cNvPr>
          <p:cNvSpPr/>
          <p:nvPr/>
        </p:nvSpPr>
        <p:spPr>
          <a:xfrm>
            <a:off x="4133103" y="686821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DA2442C-A615-F73D-AB50-01E150AADD51}"/>
              </a:ext>
            </a:extLst>
          </p:cNvPr>
          <p:cNvSpPr/>
          <p:nvPr/>
        </p:nvSpPr>
        <p:spPr>
          <a:xfrm>
            <a:off x="4264353" y="694851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ECF916E-23E2-518B-4A3B-A4BE30F9D39B}"/>
              </a:ext>
            </a:extLst>
          </p:cNvPr>
          <p:cNvSpPr/>
          <p:nvPr/>
        </p:nvSpPr>
        <p:spPr>
          <a:xfrm>
            <a:off x="4114100" y="6995072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0549E1E-FAF2-8389-9873-52C7EA6A0EFD}"/>
              </a:ext>
            </a:extLst>
          </p:cNvPr>
          <p:cNvSpPr/>
          <p:nvPr/>
        </p:nvSpPr>
        <p:spPr>
          <a:xfrm>
            <a:off x="4662013" y="682165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704B5C4-C1E4-8DA1-AE2C-AA4DF1372385}"/>
              </a:ext>
            </a:extLst>
          </p:cNvPr>
          <p:cNvSpPr/>
          <p:nvPr/>
        </p:nvSpPr>
        <p:spPr>
          <a:xfrm>
            <a:off x="4793263" y="690194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0FEEA39-2EF6-D502-CF09-F32D9BD6BDAB}"/>
              </a:ext>
            </a:extLst>
          </p:cNvPr>
          <p:cNvSpPr/>
          <p:nvPr/>
        </p:nvSpPr>
        <p:spPr>
          <a:xfrm>
            <a:off x="4643010" y="694851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7B39D7-9FAE-947C-3379-7159A47B58AB}"/>
              </a:ext>
            </a:extLst>
          </p:cNvPr>
          <p:cNvSpPr txBox="1"/>
          <p:nvPr/>
        </p:nvSpPr>
        <p:spPr>
          <a:xfrm>
            <a:off x="4884780" y="6326136"/>
            <a:ext cx="171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Stimulatory Cytokines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C3D03EBD-AC7F-4941-C7EB-7CCE837E9D67}"/>
              </a:ext>
            </a:extLst>
          </p:cNvPr>
          <p:cNvSpPr/>
          <p:nvPr/>
        </p:nvSpPr>
        <p:spPr>
          <a:xfrm>
            <a:off x="4226766" y="1673610"/>
            <a:ext cx="4785966" cy="9032490"/>
          </a:xfrm>
          <a:prstGeom prst="arc">
            <a:avLst>
              <a:gd name="adj1" fmla="val 13541387"/>
              <a:gd name="adj2" fmla="val 17429050"/>
            </a:avLst>
          </a:prstGeom>
          <a:ln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1789D30B-08F7-09BA-1FE1-21E926F41FED}"/>
              </a:ext>
            </a:extLst>
          </p:cNvPr>
          <p:cNvSpPr/>
          <p:nvPr/>
        </p:nvSpPr>
        <p:spPr>
          <a:xfrm>
            <a:off x="4112226" y="3125216"/>
            <a:ext cx="2197507" cy="7427725"/>
          </a:xfrm>
          <a:prstGeom prst="arc">
            <a:avLst>
              <a:gd name="adj1" fmla="val 15498541"/>
              <a:gd name="adj2" fmla="val 16951931"/>
            </a:avLst>
          </a:prstGeom>
          <a:ln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D9B325-5267-ED1F-E0E8-0302572B1B15}"/>
              </a:ext>
            </a:extLst>
          </p:cNvPr>
          <p:cNvSpPr txBox="1"/>
          <p:nvPr/>
        </p:nvSpPr>
        <p:spPr>
          <a:xfrm rot="5003910">
            <a:off x="7728610" y="4395188"/>
            <a:ext cx="171780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Perforin, Granzymes</a:t>
            </a:r>
          </a:p>
          <a:p>
            <a:endParaRPr lang="en-US" sz="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574519-ECA5-E964-B808-188576BADAC3}"/>
              </a:ext>
            </a:extLst>
          </p:cNvPr>
          <p:cNvSpPr txBox="1"/>
          <p:nvPr/>
        </p:nvSpPr>
        <p:spPr>
          <a:xfrm>
            <a:off x="8598376" y="3378541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CD8+ T-cell</a:t>
            </a:r>
            <a:endParaRPr lang="en-US" sz="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F3540-6032-89BE-311D-052C23B57224}"/>
              </a:ext>
            </a:extLst>
          </p:cNvPr>
          <p:cNvSpPr txBox="1"/>
          <p:nvPr/>
        </p:nvSpPr>
        <p:spPr>
          <a:xfrm>
            <a:off x="5380766" y="4811111"/>
            <a:ext cx="1717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B-Cell</a:t>
            </a:r>
          </a:p>
          <a:p>
            <a:r>
              <a:rPr lang="en-US" sz="1000" dirty="0"/>
              <a:t>(Plasma Cell)</a:t>
            </a:r>
            <a:endParaRPr lang="en-US" sz="1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1785F7-2C8E-52B9-DC9B-2577A646C548}"/>
              </a:ext>
            </a:extLst>
          </p:cNvPr>
          <p:cNvSpPr txBox="1"/>
          <p:nvPr/>
        </p:nvSpPr>
        <p:spPr>
          <a:xfrm>
            <a:off x="8267133" y="5684867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Thyroid</a:t>
            </a:r>
            <a:endParaRPr lang="en-US" sz="700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0A0D674-B298-051C-C055-BE577B831A38}"/>
              </a:ext>
            </a:extLst>
          </p:cNvPr>
          <p:cNvCxnSpPr>
            <a:cxnSpLocks/>
          </p:cNvCxnSpPr>
          <p:nvPr/>
        </p:nvCxnSpPr>
        <p:spPr>
          <a:xfrm flipH="1" flipV="1">
            <a:off x="4758242" y="7179206"/>
            <a:ext cx="239888" cy="42540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C5466B86-A640-10A6-84EE-6E906AF7E0EB}"/>
              </a:ext>
            </a:extLst>
          </p:cNvPr>
          <p:cNvSpPr/>
          <p:nvPr/>
        </p:nvSpPr>
        <p:spPr>
          <a:xfrm>
            <a:off x="3183532" y="8011484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55158AE-1188-E340-269F-DFB741FEF46D}"/>
              </a:ext>
            </a:extLst>
          </p:cNvPr>
          <p:cNvSpPr/>
          <p:nvPr/>
        </p:nvSpPr>
        <p:spPr>
          <a:xfrm>
            <a:off x="3314782" y="809177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F12AB1D-7A8E-6007-AF42-EAC92657A12B}"/>
              </a:ext>
            </a:extLst>
          </p:cNvPr>
          <p:cNvSpPr/>
          <p:nvPr/>
        </p:nvSpPr>
        <p:spPr>
          <a:xfrm>
            <a:off x="3164529" y="813833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949564F-D643-68F8-C58B-24B0FC31E646}"/>
              </a:ext>
            </a:extLst>
          </p:cNvPr>
          <p:cNvSpPr/>
          <p:nvPr/>
        </p:nvSpPr>
        <p:spPr>
          <a:xfrm>
            <a:off x="2956745" y="833685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3714676-240C-B128-670E-E69457240AD0}"/>
              </a:ext>
            </a:extLst>
          </p:cNvPr>
          <p:cNvSpPr/>
          <p:nvPr/>
        </p:nvSpPr>
        <p:spPr>
          <a:xfrm>
            <a:off x="3087995" y="841714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4C48379-4CC9-67A9-D8CF-9BA711FB154E}"/>
              </a:ext>
            </a:extLst>
          </p:cNvPr>
          <p:cNvSpPr/>
          <p:nvPr/>
        </p:nvSpPr>
        <p:spPr>
          <a:xfrm>
            <a:off x="2937742" y="846370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D779F0B-31B4-5104-BF03-5CEDA8144D71}"/>
              </a:ext>
            </a:extLst>
          </p:cNvPr>
          <p:cNvSpPr/>
          <p:nvPr/>
        </p:nvSpPr>
        <p:spPr>
          <a:xfrm>
            <a:off x="3354469" y="833685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2CE80B5F-AB02-F60D-0BD5-465EDED0E399}"/>
              </a:ext>
            </a:extLst>
          </p:cNvPr>
          <p:cNvSpPr/>
          <p:nvPr/>
        </p:nvSpPr>
        <p:spPr>
          <a:xfrm>
            <a:off x="3485719" y="841714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A8CC588-0701-AB66-CD2C-69384BB78A9F}"/>
              </a:ext>
            </a:extLst>
          </p:cNvPr>
          <p:cNvSpPr/>
          <p:nvPr/>
        </p:nvSpPr>
        <p:spPr>
          <a:xfrm>
            <a:off x="3335466" y="846370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CE63C1-CF2C-F7C6-73FD-0607A0DF0C73}"/>
              </a:ext>
            </a:extLst>
          </p:cNvPr>
          <p:cNvSpPr txBox="1"/>
          <p:nvPr/>
        </p:nvSpPr>
        <p:spPr>
          <a:xfrm>
            <a:off x="1688851" y="8252530"/>
            <a:ext cx="171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Inhibitory</a:t>
            </a:r>
          </a:p>
          <a:p>
            <a:r>
              <a:rPr lang="en-US" dirty="0"/>
              <a:t>Cytokines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60CB90C-FB22-01AA-B589-A0B37D09C416}"/>
              </a:ext>
            </a:extLst>
          </p:cNvPr>
          <p:cNvCxnSpPr>
            <a:cxnSpLocks/>
            <a:stCxn id="154" idx="2"/>
          </p:cNvCxnSpPr>
          <p:nvPr/>
        </p:nvCxnSpPr>
        <p:spPr>
          <a:xfrm flipH="1">
            <a:off x="3784589" y="8423059"/>
            <a:ext cx="595471" cy="12900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Arc 43">
            <a:extLst>
              <a:ext uri="{FF2B5EF4-FFF2-40B4-BE49-F238E27FC236}">
                <a16:creationId xmlns:a16="http://schemas.microsoft.com/office/drawing/2014/main" id="{46EB5831-AAF7-711B-F918-C62EFD4B3626}"/>
              </a:ext>
            </a:extLst>
          </p:cNvPr>
          <p:cNvSpPr/>
          <p:nvPr/>
        </p:nvSpPr>
        <p:spPr>
          <a:xfrm rot="733833">
            <a:off x="3436904" y="3437573"/>
            <a:ext cx="1152895" cy="8031793"/>
          </a:xfrm>
          <a:prstGeom prst="arc">
            <a:avLst>
              <a:gd name="adj1" fmla="val 10016988"/>
              <a:gd name="adj2" fmla="val 16041246"/>
            </a:avLst>
          </a:prstGeom>
          <a:ln>
            <a:solidFill>
              <a:srgbClr val="AC102A"/>
            </a:solidFill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EA6AFCFC-4C38-B9D3-25DF-800F7035E094}"/>
              </a:ext>
            </a:extLst>
          </p:cNvPr>
          <p:cNvSpPr/>
          <p:nvPr/>
        </p:nvSpPr>
        <p:spPr>
          <a:xfrm>
            <a:off x="4207762" y="1673610"/>
            <a:ext cx="4864259" cy="9032490"/>
          </a:xfrm>
          <a:prstGeom prst="arc">
            <a:avLst>
              <a:gd name="adj1" fmla="val 10188739"/>
              <a:gd name="adj2" fmla="val 13821976"/>
            </a:avLst>
          </a:prstGeom>
          <a:ln w="25400">
            <a:headEnd type="none"/>
            <a:tailEnd type="non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CAF857-D212-1E8B-F13B-323B29B2C585}"/>
              </a:ext>
            </a:extLst>
          </p:cNvPr>
          <p:cNvCxnSpPr>
            <a:cxnSpLocks/>
          </p:cNvCxnSpPr>
          <p:nvPr/>
        </p:nvCxnSpPr>
        <p:spPr>
          <a:xfrm flipH="1">
            <a:off x="3721223" y="8113053"/>
            <a:ext cx="666087" cy="125340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8B8976B-B8AE-A29D-DC1C-9A55A6878BF0}"/>
              </a:ext>
            </a:extLst>
          </p:cNvPr>
          <p:cNvCxnSpPr>
            <a:cxnSpLocks/>
          </p:cNvCxnSpPr>
          <p:nvPr/>
        </p:nvCxnSpPr>
        <p:spPr>
          <a:xfrm flipH="1" flipV="1">
            <a:off x="4447529" y="7289719"/>
            <a:ext cx="239888" cy="425407"/>
          </a:xfrm>
          <a:prstGeom prst="straightConnector1">
            <a:avLst/>
          </a:prstGeom>
          <a:ln>
            <a:solidFill>
              <a:srgbClr val="92D050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6DA2FA65-0DB4-8B12-4E7C-A5C9974DAE5C}"/>
              </a:ext>
            </a:extLst>
          </p:cNvPr>
          <p:cNvSpPr/>
          <p:nvPr/>
        </p:nvSpPr>
        <p:spPr>
          <a:xfrm>
            <a:off x="5007159" y="8045676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3991952-E3D3-7E14-800F-E091F88E929F}"/>
              </a:ext>
            </a:extLst>
          </p:cNvPr>
          <p:cNvSpPr/>
          <p:nvPr/>
        </p:nvSpPr>
        <p:spPr>
          <a:xfrm>
            <a:off x="5287405" y="8248001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3259CDED-F2F4-8CBB-8EBD-A4C527DBC5C5}"/>
              </a:ext>
            </a:extLst>
          </p:cNvPr>
          <p:cNvSpPr/>
          <p:nvPr/>
        </p:nvSpPr>
        <p:spPr>
          <a:xfrm>
            <a:off x="4961146" y="8233971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2FF1B1A-D293-CFBA-178A-5D7A72D7F631}"/>
              </a:ext>
            </a:extLst>
          </p:cNvPr>
          <p:cNvSpPr/>
          <p:nvPr/>
        </p:nvSpPr>
        <p:spPr>
          <a:xfrm>
            <a:off x="5241392" y="8436296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F1CD5ED6-2F45-6B9E-D8ED-98883285AC7D}"/>
              </a:ext>
            </a:extLst>
          </p:cNvPr>
          <p:cNvSpPr/>
          <p:nvPr/>
        </p:nvSpPr>
        <p:spPr>
          <a:xfrm>
            <a:off x="5333562" y="7955952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E863DD2-D963-4002-F156-3FF837379B19}"/>
              </a:ext>
            </a:extLst>
          </p:cNvPr>
          <p:cNvSpPr/>
          <p:nvPr/>
        </p:nvSpPr>
        <p:spPr>
          <a:xfrm>
            <a:off x="5613808" y="8158277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C3A6333B-4A50-E2AD-B0E1-29021D600CAE}"/>
              </a:ext>
            </a:extLst>
          </p:cNvPr>
          <p:cNvSpPr/>
          <p:nvPr/>
        </p:nvSpPr>
        <p:spPr>
          <a:xfrm>
            <a:off x="4820258" y="8193305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4EE4D09-AA2E-7D31-03D4-9C49DF40063B}"/>
              </a:ext>
            </a:extLst>
          </p:cNvPr>
          <p:cNvSpPr/>
          <p:nvPr/>
        </p:nvSpPr>
        <p:spPr>
          <a:xfrm>
            <a:off x="5100504" y="8395630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DC4AC76-8DF5-2D06-A9C1-669E2B5C48DD}"/>
              </a:ext>
            </a:extLst>
          </p:cNvPr>
          <p:cNvSpPr/>
          <p:nvPr/>
        </p:nvSpPr>
        <p:spPr>
          <a:xfrm>
            <a:off x="5163619" y="7942445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205614-232E-FCDB-73CC-E0DF6A0D4CA9}"/>
              </a:ext>
            </a:extLst>
          </p:cNvPr>
          <p:cNvSpPr/>
          <p:nvPr/>
        </p:nvSpPr>
        <p:spPr>
          <a:xfrm>
            <a:off x="5443865" y="8144770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EAC33206-3549-A291-04DF-94FBF89696B1}"/>
              </a:ext>
            </a:extLst>
          </p:cNvPr>
          <p:cNvSpPr/>
          <p:nvPr/>
        </p:nvSpPr>
        <p:spPr>
          <a:xfrm>
            <a:off x="5313163" y="8100372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3835D154-2364-FEF0-F0ED-252FD0FFF3B5}"/>
              </a:ext>
            </a:extLst>
          </p:cNvPr>
          <p:cNvSpPr/>
          <p:nvPr/>
        </p:nvSpPr>
        <p:spPr>
          <a:xfrm>
            <a:off x="5593409" y="8302697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E6A9D7D2-A6CB-AAE4-6A2D-A5FF1CE93956}"/>
              </a:ext>
            </a:extLst>
          </p:cNvPr>
          <p:cNvSpPr/>
          <p:nvPr/>
        </p:nvSpPr>
        <p:spPr>
          <a:xfrm>
            <a:off x="4627752" y="7656849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92D1F0-E16D-9F97-2FDC-5C9017CBC23A}"/>
              </a:ext>
            </a:extLst>
          </p:cNvPr>
          <p:cNvSpPr/>
          <p:nvPr/>
        </p:nvSpPr>
        <p:spPr>
          <a:xfrm>
            <a:off x="4907998" y="7859174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990F00-1B95-00E7-7780-0822D7552B44}"/>
              </a:ext>
            </a:extLst>
          </p:cNvPr>
          <p:cNvSpPr txBox="1"/>
          <p:nvPr/>
        </p:nvSpPr>
        <p:spPr>
          <a:xfrm>
            <a:off x="14367896" y="3027385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Slow</a:t>
            </a:r>
          </a:p>
        </p:txBody>
      </p:sp>
      <p:pic>
        <p:nvPicPr>
          <p:cNvPr id="15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DF629E50-D822-23C0-A39F-8AD3C1AE7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9210" y="8695000"/>
            <a:ext cx="749777" cy="749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2404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112" grpId="0"/>
      <p:bldP spid="116" grpId="0"/>
      <p:bldP spid="121" grpId="0"/>
      <p:bldP spid="122" grpId="0"/>
      <p:bldP spid="123" grpId="0"/>
      <p:bldP spid="124" grpId="0" animBg="1"/>
      <p:bldP spid="125" grpId="0"/>
      <p:bldP spid="126" grpId="0" animBg="1"/>
      <p:bldP spid="128" grpId="0"/>
      <p:bldP spid="129" grpId="0"/>
      <p:bldP spid="130" grpId="0"/>
      <p:bldP spid="131" grpId="0" animBg="1"/>
      <p:bldP spid="133" grpId="0"/>
      <p:bldP spid="134" grpId="0"/>
      <p:bldP spid="135" grpId="0"/>
      <p:bldP spid="136" grpId="0" animBg="1"/>
      <p:bldP spid="138" grpId="0"/>
      <p:bldP spid="139" grpId="0"/>
      <p:bldP spid="140" grpId="0"/>
      <p:bldP spid="143" grpId="0"/>
      <p:bldP spid="144" grpId="0"/>
      <p:bldP spid="147" grpId="0"/>
      <p:bldP spid="148" grpId="0"/>
      <p:bldP spid="156" grpId="0"/>
      <p:bldP spid="157" grpId="0"/>
      <p:bldP spid="182" grpId="0"/>
      <p:bldP spid="183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2">
            <a:extLst>
              <a:ext uri="{FF2B5EF4-FFF2-40B4-BE49-F238E27FC236}">
                <a16:creationId xmlns:a16="http://schemas.microsoft.com/office/drawing/2014/main" id="{51FE4CDA-3C51-FC90-90D8-961D1D3BC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46334" y="8721511"/>
            <a:ext cx="584000" cy="84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25167F99-CDE4-34AA-C0F8-849F9393E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510" y="447862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D754F640-8AFB-44A5-DEDD-3FD470A5A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8599" y="4807878"/>
            <a:ext cx="1315470" cy="1596020"/>
          </a:xfrm>
          <a:prstGeom prst="rect">
            <a:avLst/>
          </a:prstGeom>
        </p:spPr>
      </p:pic>
      <p:pic>
        <p:nvPicPr>
          <p:cNvPr id="105" name="Picture 2">
            <a:extLst>
              <a:ext uri="{FF2B5EF4-FFF2-40B4-BE49-F238E27FC236}">
                <a16:creationId xmlns:a16="http://schemas.microsoft.com/office/drawing/2014/main" id="{59518C77-6F10-50CD-8304-C9F373BDA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787" y="7817568"/>
            <a:ext cx="1333105" cy="9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4" descr="brain stem Icon - Free PNG &amp; SVG 716581 - Noun Project">
            <a:extLst>
              <a:ext uri="{FF2B5EF4-FFF2-40B4-BE49-F238E27FC236}">
                <a16:creationId xmlns:a16="http://schemas.microsoft.com/office/drawing/2014/main" id="{E7AA0FD2-F0A5-1912-1B1C-2C32AC142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5275" y="1142806"/>
            <a:ext cx="2039029" cy="203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" name="Picture 6">
            <a:extLst>
              <a:ext uri="{FF2B5EF4-FFF2-40B4-BE49-F238E27FC236}">
                <a16:creationId xmlns:a16="http://schemas.microsoft.com/office/drawing/2014/main" id="{0C007800-BB78-C214-AF33-20A7929809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8644" y="5292968"/>
            <a:ext cx="1003180" cy="628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8">
            <a:extLst>
              <a:ext uri="{FF2B5EF4-FFF2-40B4-BE49-F238E27FC236}">
                <a16:creationId xmlns:a16="http://schemas.microsoft.com/office/drawing/2014/main" id="{19EBAA3F-CEE0-959C-4476-75ED44796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377" y="6425196"/>
            <a:ext cx="1008985" cy="63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8F2E2284-90E7-275E-2DF9-887AAB9F2BED}"/>
              </a:ext>
            </a:extLst>
          </p:cNvPr>
          <p:cNvCxnSpPr>
            <a:cxnSpLocks/>
          </p:cNvCxnSpPr>
          <p:nvPr/>
        </p:nvCxnSpPr>
        <p:spPr>
          <a:xfrm>
            <a:off x="8460087" y="5771436"/>
            <a:ext cx="2912545" cy="816435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ADB2226F-2A9F-118E-9A6F-FDB5CD5F7D3F}"/>
              </a:ext>
            </a:extLst>
          </p:cNvPr>
          <p:cNvCxnSpPr>
            <a:cxnSpLocks/>
          </p:cNvCxnSpPr>
          <p:nvPr/>
        </p:nvCxnSpPr>
        <p:spPr>
          <a:xfrm>
            <a:off x="8412997" y="5921048"/>
            <a:ext cx="2959635" cy="835170"/>
          </a:xfrm>
          <a:prstGeom prst="straightConnector1">
            <a:avLst/>
          </a:prstGeom>
          <a:ln w="31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87AF5225-C9D0-DCFF-735F-1668674A1A00}"/>
              </a:ext>
            </a:extLst>
          </p:cNvPr>
          <p:cNvSpPr txBox="1"/>
          <p:nvPr/>
        </p:nvSpPr>
        <p:spPr>
          <a:xfrm>
            <a:off x="10135229" y="669325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712D2F8-27A1-F1DD-4BD8-30A515F1BB9D}"/>
              </a:ext>
            </a:extLst>
          </p:cNvPr>
          <p:cNvSpPr txBox="1"/>
          <p:nvPr/>
        </p:nvSpPr>
        <p:spPr>
          <a:xfrm>
            <a:off x="10420672" y="592104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E1C23F98-B85D-2F1B-01A6-C6ACE056C8A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5827" y="3510883"/>
            <a:ext cx="2836915" cy="3663830"/>
          </a:xfrm>
          <a:prstGeom prst="rect">
            <a:avLst/>
          </a:prstGeom>
        </p:spPr>
      </p:pic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E0C825B8-D586-C74B-2067-F249ACC4DB5F}"/>
              </a:ext>
            </a:extLst>
          </p:cNvPr>
          <p:cNvCxnSpPr>
            <a:cxnSpLocks/>
          </p:cNvCxnSpPr>
          <p:nvPr/>
        </p:nvCxnSpPr>
        <p:spPr>
          <a:xfrm flipH="1">
            <a:off x="8460087" y="4313163"/>
            <a:ext cx="2709345" cy="66720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5" name="Picture 10" descr="Thyrotropin-releasing hormone - Wikipedia">
            <a:extLst>
              <a:ext uri="{FF2B5EF4-FFF2-40B4-BE49-F238E27FC236}">
                <a16:creationId xmlns:a16="http://schemas.microsoft.com/office/drawing/2014/main" id="{405E03E4-7F8A-1793-F8B5-39381CF94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8649" y="3758563"/>
            <a:ext cx="762340" cy="80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TextBox 115">
            <a:extLst>
              <a:ext uri="{FF2B5EF4-FFF2-40B4-BE49-F238E27FC236}">
                <a16:creationId xmlns:a16="http://schemas.microsoft.com/office/drawing/2014/main" id="{98482849-4BFE-C572-6FDD-4E50E7C12042}"/>
              </a:ext>
            </a:extLst>
          </p:cNvPr>
          <p:cNvSpPr txBox="1"/>
          <p:nvPr/>
        </p:nvSpPr>
        <p:spPr>
          <a:xfrm>
            <a:off x="8639929" y="4389643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E185E6A9-C3FB-ED58-A2A3-863F1F7CE9D8}"/>
              </a:ext>
            </a:extLst>
          </p:cNvPr>
          <p:cNvCxnSpPr>
            <a:cxnSpLocks/>
          </p:cNvCxnSpPr>
          <p:nvPr/>
        </p:nvCxnSpPr>
        <p:spPr>
          <a:xfrm>
            <a:off x="11788894" y="3006741"/>
            <a:ext cx="0" cy="931885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8" name="Picture 10" descr="Thyrotropin-releasing hormone - Wikipedia">
            <a:extLst>
              <a:ext uri="{FF2B5EF4-FFF2-40B4-BE49-F238E27FC236}">
                <a16:creationId xmlns:a16="http://schemas.microsoft.com/office/drawing/2014/main" id="{B98A5BB2-0E7E-ECB3-CFBB-9A5D36C3D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9429" y="3232541"/>
            <a:ext cx="452390" cy="480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370B6FED-58AF-4A92-72FC-89F86132EF5B}"/>
              </a:ext>
            </a:extLst>
          </p:cNvPr>
          <p:cNvCxnSpPr>
            <a:cxnSpLocks/>
          </p:cNvCxnSpPr>
          <p:nvPr/>
        </p:nvCxnSpPr>
        <p:spPr>
          <a:xfrm flipV="1">
            <a:off x="12202869" y="2964118"/>
            <a:ext cx="0" cy="1017130"/>
          </a:xfrm>
          <a:prstGeom prst="straightConnector1">
            <a:avLst/>
          </a:prstGeom>
          <a:ln w="22225">
            <a:prstDash val="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0DB8B242-33A7-38CB-1EAD-CBEB1F7C1D66}"/>
              </a:ext>
            </a:extLst>
          </p:cNvPr>
          <p:cNvCxnSpPr>
            <a:cxnSpLocks/>
          </p:cNvCxnSpPr>
          <p:nvPr/>
        </p:nvCxnSpPr>
        <p:spPr>
          <a:xfrm flipV="1">
            <a:off x="12351949" y="2964118"/>
            <a:ext cx="0" cy="1017130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15058236-EDD8-69AA-73C2-C90DC2F98F20}"/>
              </a:ext>
            </a:extLst>
          </p:cNvPr>
          <p:cNvSpPr txBox="1"/>
          <p:nvPr/>
        </p:nvSpPr>
        <p:spPr>
          <a:xfrm>
            <a:off x="12314489" y="301724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E222ADF-6286-EC9F-4167-0F68AA5BA011}"/>
              </a:ext>
            </a:extLst>
          </p:cNvPr>
          <p:cNvSpPr txBox="1"/>
          <p:nvPr/>
        </p:nvSpPr>
        <p:spPr>
          <a:xfrm>
            <a:off x="11836537" y="301723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50E8A35-9B2A-5C47-9348-FCD8B744B164}"/>
              </a:ext>
            </a:extLst>
          </p:cNvPr>
          <p:cNvSpPr txBox="1"/>
          <p:nvPr/>
        </p:nvSpPr>
        <p:spPr>
          <a:xfrm>
            <a:off x="11188364" y="3679343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sp>
        <p:nvSpPr>
          <p:cNvPr id="124" name="Arc 123">
            <a:extLst>
              <a:ext uri="{FF2B5EF4-FFF2-40B4-BE49-F238E27FC236}">
                <a16:creationId xmlns:a16="http://schemas.microsoft.com/office/drawing/2014/main" id="{D4769ADB-F507-51BA-6B2D-80D7EE318422}"/>
              </a:ext>
            </a:extLst>
          </p:cNvPr>
          <p:cNvSpPr/>
          <p:nvPr/>
        </p:nvSpPr>
        <p:spPr>
          <a:xfrm rot="11782933">
            <a:off x="11941877" y="1965425"/>
            <a:ext cx="461600" cy="460559"/>
          </a:xfrm>
          <a:prstGeom prst="arc">
            <a:avLst>
              <a:gd name="adj1" fmla="val 16200000"/>
              <a:gd name="adj2" fmla="val 10048830"/>
            </a:avLst>
          </a:prstGeom>
          <a:ln w="15875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58F6170-E10C-BCA4-02DE-729F45A94E88}"/>
              </a:ext>
            </a:extLst>
          </p:cNvPr>
          <p:cNvSpPr txBox="1"/>
          <p:nvPr/>
        </p:nvSpPr>
        <p:spPr>
          <a:xfrm>
            <a:off x="11454240" y="1862857"/>
            <a:ext cx="645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TRH</a:t>
            </a:r>
          </a:p>
        </p:txBody>
      </p:sp>
      <p:sp>
        <p:nvSpPr>
          <p:cNvPr id="126" name="Arc 125">
            <a:extLst>
              <a:ext uri="{FF2B5EF4-FFF2-40B4-BE49-F238E27FC236}">
                <a16:creationId xmlns:a16="http://schemas.microsoft.com/office/drawing/2014/main" id="{32B63F09-B5A6-24E7-D362-A5BFE2F9DCC7}"/>
              </a:ext>
            </a:extLst>
          </p:cNvPr>
          <p:cNvSpPr/>
          <p:nvPr/>
        </p:nvSpPr>
        <p:spPr>
          <a:xfrm rot="18817741">
            <a:off x="12880479" y="1430198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158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1C0BEEAC-295E-5743-53E8-994BE22C0EA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4432" y="1606691"/>
            <a:ext cx="731775" cy="458045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B1FC8150-33FC-D610-E7AB-69997A9B2955}"/>
              </a:ext>
            </a:extLst>
          </p:cNvPr>
          <p:cNvSpPr txBox="1"/>
          <p:nvPr/>
        </p:nvSpPr>
        <p:spPr>
          <a:xfrm>
            <a:off x="12995429" y="2033887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AFDF658-E828-1B87-477E-BC43F4FC67A9}"/>
              </a:ext>
            </a:extLst>
          </p:cNvPr>
          <p:cNvSpPr txBox="1"/>
          <p:nvPr/>
        </p:nvSpPr>
        <p:spPr>
          <a:xfrm>
            <a:off x="13273967" y="24994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8B9EA84-EB8F-43D7-5A04-D43735AD0379}"/>
              </a:ext>
            </a:extLst>
          </p:cNvPr>
          <p:cNvSpPr txBox="1"/>
          <p:nvPr/>
        </p:nvSpPr>
        <p:spPr>
          <a:xfrm>
            <a:off x="13232567" y="10921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1" name="Arc 130">
            <a:extLst>
              <a:ext uri="{FF2B5EF4-FFF2-40B4-BE49-F238E27FC236}">
                <a16:creationId xmlns:a16="http://schemas.microsoft.com/office/drawing/2014/main" id="{53CA30ED-21C6-1A03-9BA7-43A987DE31E4}"/>
              </a:ext>
            </a:extLst>
          </p:cNvPr>
          <p:cNvSpPr/>
          <p:nvPr/>
        </p:nvSpPr>
        <p:spPr>
          <a:xfrm rot="18817741">
            <a:off x="15637019" y="5254883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6350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EB6D6AC5-38D6-28E6-A8DD-2565E2F863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0972" y="5431376"/>
            <a:ext cx="731775" cy="458045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4063258B-4CB0-BD13-8980-C4636CC6344B}"/>
              </a:ext>
            </a:extLst>
          </p:cNvPr>
          <p:cNvSpPr txBox="1"/>
          <p:nvPr/>
        </p:nvSpPr>
        <p:spPr>
          <a:xfrm>
            <a:off x="15751969" y="5858572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CB4B613-9B01-9A8B-3E80-C6FE606D7D51}"/>
              </a:ext>
            </a:extLst>
          </p:cNvPr>
          <p:cNvSpPr txBox="1"/>
          <p:nvPr/>
        </p:nvSpPr>
        <p:spPr>
          <a:xfrm>
            <a:off x="16030507" y="632413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5E49A26-5841-8DA2-CC3B-FFDB5B7CD5D9}"/>
              </a:ext>
            </a:extLst>
          </p:cNvPr>
          <p:cNvSpPr txBox="1"/>
          <p:nvPr/>
        </p:nvSpPr>
        <p:spPr>
          <a:xfrm>
            <a:off x="15989107" y="491683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6" name="Arc 135">
            <a:extLst>
              <a:ext uri="{FF2B5EF4-FFF2-40B4-BE49-F238E27FC236}">
                <a16:creationId xmlns:a16="http://schemas.microsoft.com/office/drawing/2014/main" id="{84341923-0FEC-596D-C55B-414D497AABEA}"/>
              </a:ext>
            </a:extLst>
          </p:cNvPr>
          <p:cNvSpPr/>
          <p:nvPr/>
        </p:nvSpPr>
        <p:spPr>
          <a:xfrm rot="18817741">
            <a:off x="15737049" y="8086973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285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F1FD8C7F-CC42-9B55-C601-36996407E06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1002" y="8263466"/>
            <a:ext cx="731775" cy="458045"/>
          </a:xfrm>
          <a:prstGeom prst="rect">
            <a:avLst/>
          </a:prstGeom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34622D98-941A-8502-BA36-5BA614BB37CB}"/>
              </a:ext>
            </a:extLst>
          </p:cNvPr>
          <p:cNvSpPr txBox="1"/>
          <p:nvPr/>
        </p:nvSpPr>
        <p:spPr>
          <a:xfrm>
            <a:off x="15851999" y="8690662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98B2512-FDB9-C6AE-54A8-4897C5CD32E0}"/>
              </a:ext>
            </a:extLst>
          </p:cNvPr>
          <p:cNvSpPr txBox="1"/>
          <p:nvPr/>
        </p:nvSpPr>
        <p:spPr>
          <a:xfrm>
            <a:off x="16130532" y="915622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CAD954D-FE6D-DDB1-92EA-0D194EE3DD23}"/>
              </a:ext>
            </a:extLst>
          </p:cNvPr>
          <p:cNvSpPr txBox="1"/>
          <p:nvPr/>
        </p:nvSpPr>
        <p:spPr>
          <a:xfrm>
            <a:off x="16089132" y="774892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FA8079C6-0ABB-E41F-DDBB-0129C0830E2D}"/>
              </a:ext>
            </a:extLst>
          </p:cNvPr>
          <p:cNvCxnSpPr>
            <a:cxnSpLocks/>
          </p:cNvCxnSpPr>
          <p:nvPr/>
        </p:nvCxnSpPr>
        <p:spPr>
          <a:xfrm>
            <a:off x="12462834" y="6793191"/>
            <a:ext cx="1960580" cy="1066625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12B53F9E-F4DE-0326-5B33-3F22EC41A1DB}"/>
              </a:ext>
            </a:extLst>
          </p:cNvPr>
          <p:cNvCxnSpPr>
            <a:cxnSpLocks/>
          </p:cNvCxnSpPr>
          <p:nvPr/>
        </p:nvCxnSpPr>
        <p:spPr>
          <a:xfrm>
            <a:off x="12415747" y="6942798"/>
            <a:ext cx="1872375" cy="1050980"/>
          </a:xfrm>
          <a:prstGeom prst="straightConnector1">
            <a:avLst/>
          </a:prstGeom>
          <a:ln w="3175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D5FCEC52-2347-7CFC-647A-39B897FBA135}"/>
              </a:ext>
            </a:extLst>
          </p:cNvPr>
          <p:cNvSpPr txBox="1"/>
          <p:nvPr/>
        </p:nvSpPr>
        <p:spPr>
          <a:xfrm>
            <a:off x="13400759" y="767515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06905D5A-601B-FB50-226E-ADB98B551DDC}"/>
              </a:ext>
            </a:extLst>
          </p:cNvPr>
          <p:cNvSpPr txBox="1"/>
          <p:nvPr/>
        </p:nvSpPr>
        <p:spPr>
          <a:xfrm>
            <a:off x="14091172" y="73373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BFF7C0-0483-8824-136C-E2153182CD7C}"/>
              </a:ext>
            </a:extLst>
          </p:cNvPr>
          <p:cNvCxnSpPr>
            <a:cxnSpLocks/>
          </p:cNvCxnSpPr>
          <p:nvPr/>
        </p:nvCxnSpPr>
        <p:spPr>
          <a:xfrm flipV="1">
            <a:off x="12507087" y="5921051"/>
            <a:ext cx="1791625" cy="53155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A7421B69-6A37-282B-3D83-3071AD12BBCB}"/>
              </a:ext>
            </a:extLst>
          </p:cNvPr>
          <p:cNvCxnSpPr>
            <a:cxnSpLocks/>
          </p:cNvCxnSpPr>
          <p:nvPr/>
        </p:nvCxnSpPr>
        <p:spPr>
          <a:xfrm flipV="1">
            <a:off x="12459997" y="6066161"/>
            <a:ext cx="1828125" cy="57655"/>
          </a:xfrm>
          <a:prstGeom prst="straightConnector1">
            <a:avLst/>
          </a:prstGeom>
          <a:ln w="3175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1341B5B5-380E-9EF1-E958-37298EC57435}"/>
              </a:ext>
            </a:extLst>
          </p:cNvPr>
          <p:cNvSpPr txBox="1"/>
          <p:nvPr/>
        </p:nvSpPr>
        <p:spPr>
          <a:xfrm>
            <a:off x="13769379" y="6055866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BA9AFE2E-45A9-81ED-F77F-5FECD56CF769}"/>
              </a:ext>
            </a:extLst>
          </p:cNvPr>
          <p:cNvSpPr txBox="1"/>
          <p:nvPr/>
        </p:nvSpPr>
        <p:spPr>
          <a:xfrm>
            <a:off x="13723537" y="560479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49" name="Picture 2">
            <a:extLst>
              <a:ext uri="{FF2B5EF4-FFF2-40B4-BE49-F238E27FC236}">
                <a16:creationId xmlns:a16="http://schemas.microsoft.com/office/drawing/2014/main" id="{BA2900DF-E269-A838-B028-146C91E6A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7055" y="6967854"/>
            <a:ext cx="1521100" cy="14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F67F977C-E1AE-76E0-FA78-C1991E7382FF}"/>
              </a:ext>
            </a:extLst>
          </p:cNvPr>
          <p:cNvCxnSpPr>
            <a:cxnSpLocks/>
          </p:cNvCxnSpPr>
          <p:nvPr/>
        </p:nvCxnSpPr>
        <p:spPr>
          <a:xfrm flipH="1">
            <a:off x="6002451" y="6179656"/>
            <a:ext cx="632971" cy="76314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4" name="Oval 153">
            <a:extLst>
              <a:ext uri="{FF2B5EF4-FFF2-40B4-BE49-F238E27FC236}">
                <a16:creationId xmlns:a16="http://schemas.microsoft.com/office/drawing/2014/main" id="{44528544-7318-EEC5-EA29-DF9839D731B2}"/>
              </a:ext>
            </a:extLst>
          </p:cNvPr>
          <p:cNvSpPr/>
          <p:nvPr/>
        </p:nvSpPr>
        <p:spPr>
          <a:xfrm>
            <a:off x="3160860" y="7242127"/>
            <a:ext cx="2106172" cy="175226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070DD68E-18A9-1756-59BB-FE76527429A9}"/>
              </a:ext>
            </a:extLst>
          </p:cNvPr>
          <p:cNvSpPr/>
          <p:nvPr/>
        </p:nvSpPr>
        <p:spPr>
          <a:xfrm>
            <a:off x="3990147" y="7740182"/>
            <a:ext cx="1168400" cy="101416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647FD94-0842-1E22-ACD3-AFB4B4426559}"/>
              </a:ext>
            </a:extLst>
          </p:cNvPr>
          <p:cNvSpPr txBox="1"/>
          <p:nvPr/>
        </p:nvSpPr>
        <p:spPr>
          <a:xfrm>
            <a:off x="14212230" y="8971561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Fast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A8026AED-3613-0D7F-FECD-7147F7EC57B2}"/>
              </a:ext>
            </a:extLst>
          </p:cNvPr>
          <p:cNvSpPr txBox="1"/>
          <p:nvPr/>
        </p:nvSpPr>
        <p:spPr>
          <a:xfrm>
            <a:off x="14866127" y="6456661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Slow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C0294D8-6B94-2AF0-D808-7831DFE670E1}"/>
              </a:ext>
            </a:extLst>
          </p:cNvPr>
          <p:cNvSpPr txBox="1"/>
          <p:nvPr/>
        </p:nvSpPr>
        <p:spPr>
          <a:xfrm>
            <a:off x="6206992" y="7859811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Dendritic Cell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87EC89AA-8FB2-B38D-9164-22B560C4F309}"/>
              </a:ext>
            </a:extLst>
          </p:cNvPr>
          <p:cNvSpPr/>
          <p:nvPr/>
        </p:nvSpPr>
        <p:spPr>
          <a:xfrm>
            <a:off x="6689448" y="6240532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A0AC1740-F46E-CE70-C281-0D8E513D4590}"/>
              </a:ext>
            </a:extLst>
          </p:cNvPr>
          <p:cNvSpPr/>
          <p:nvPr/>
        </p:nvSpPr>
        <p:spPr>
          <a:xfrm>
            <a:off x="6869044" y="6342608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C23A987B-555B-A7E2-E062-4F159ECFFC7F}"/>
              </a:ext>
            </a:extLst>
          </p:cNvPr>
          <p:cNvSpPr/>
          <p:nvPr/>
        </p:nvSpPr>
        <p:spPr>
          <a:xfrm>
            <a:off x="6765105" y="6385113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8CAB527A-1086-E77C-16EB-E3436AA5AA6A}"/>
              </a:ext>
            </a:extLst>
          </p:cNvPr>
          <p:cNvSpPr/>
          <p:nvPr/>
        </p:nvSpPr>
        <p:spPr>
          <a:xfrm>
            <a:off x="6646830" y="6349846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25C7981-C316-05FD-A42D-E7CD61B6A99A}"/>
              </a:ext>
            </a:extLst>
          </p:cNvPr>
          <p:cNvSpPr/>
          <p:nvPr/>
        </p:nvSpPr>
        <p:spPr>
          <a:xfrm>
            <a:off x="4997055" y="7522018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409167CE-99BA-26ED-E241-74EA6B883E6E}"/>
              </a:ext>
            </a:extLst>
          </p:cNvPr>
          <p:cNvSpPr/>
          <p:nvPr/>
        </p:nvSpPr>
        <p:spPr>
          <a:xfrm>
            <a:off x="5129049" y="7431354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8FF131E8-7F14-DFFA-95CA-213169FC7C1F}"/>
              </a:ext>
            </a:extLst>
          </p:cNvPr>
          <p:cNvSpPr txBox="1"/>
          <p:nvPr/>
        </p:nvSpPr>
        <p:spPr>
          <a:xfrm>
            <a:off x="3649077" y="9015705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CD4+ Cells</a:t>
            </a:r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EC42EFCA-25DC-90C4-1D9B-49E43F272E1E}"/>
              </a:ext>
            </a:extLst>
          </p:cNvPr>
          <p:cNvSpPr/>
          <p:nvPr/>
        </p:nvSpPr>
        <p:spPr>
          <a:xfrm>
            <a:off x="4385161" y="3477017"/>
            <a:ext cx="1220613" cy="1090895"/>
          </a:xfrm>
          <a:prstGeom prst="ellipse">
            <a:avLst/>
          </a:prstGeom>
          <a:solidFill>
            <a:srgbClr val="DEEFF0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AAAC59B9-E451-140A-4894-4D9B3B26EA93}"/>
              </a:ext>
            </a:extLst>
          </p:cNvPr>
          <p:cNvSpPr/>
          <p:nvPr/>
        </p:nvSpPr>
        <p:spPr>
          <a:xfrm>
            <a:off x="4481410" y="3642214"/>
            <a:ext cx="677136" cy="793163"/>
          </a:xfrm>
          <a:prstGeom prst="ellipse">
            <a:avLst/>
          </a:prstGeom>
          <a:solidFill>
            <a:srgbClr val="489A9E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0" name="Picture 179">
            <a:extLst>
              <a:ext uri="{FF2B5EF4-FFF2-40B4-BE49-F238E27FC236}">
                <a16:creationId xmlns:a16="http://schemas.microsoft.com/office/drawing/2014/main" id="{9D4E7741-C533-6017-C44B-CB97A1095C3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5" t="16985" r="38438" b="42988"/>
          <a:stretch/>
        </p:blipFill>
        <p:spPr>
          <a:xfrm rot="21074656" flipH="1">
            <a:off x="12157745" y="2236900"/>
            <a:ext cx="293837" cy="223007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819E6687-E9CC-470A-B37B-727D1CC5D561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2" t="63304" r="55109"/>
          <a:stretch/>
        </p:blipFill>
        <p:spPr>
          <a:xfrm rot="863365">
            <a:off x="12140421" y="2391595"/>
            <a:ext cx="172196" cy="212335"/>
          </a:xfrm>
          <a:prstGeom prst="rect">
            <a:avLst/>
          </a:prstGeom>
        </p:spPr>
      </p:pic>
      <p:sp>
        <p:nvSpPr>
          <p:cNvPr id="182" name="TextBox 181">
            <a:extLst>
              <a:ext uri="{FF2B5EF4-FFF2-40B4-BE49-F238E27FC236}">
                <a16:creationId xmlns:a16="http://schemas.microsoft.com/office/drawing/2014/main" id="{894E5A9F-2946-D9E6-B03F-97929D65280F}"/>
              </a:ext>
            </a:extLst>
          </p:cNvPr>
          <p:cNvSpPr txBox="1"/>
          <p:nvPr/>
        </p:nvSpPr>
        <p:spPr>
          <a:xfrm>
            <a:off x="12202869" y="2413123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Pituitary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6CC6B73-F25A-114C-BE3F-8C654098302B}"/>
              </a:ext>
            </a:extLst>
          </p:cNvPr>
          <p:cNvSpPr txBox="1"/>
          <p:nvPr/>
        </p:nvSpPr>
        <p:spPr>
          <a:xfrm>
            <a:off x="12354451" y="2227056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Hypothalamus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4D554A5D-2952-7B9C-92F0-3421A1715E25}"/>
              </a:ext>
            </a:extLst>
          </p:cNvPr>
          <p:cNvSpPr/>
          <p:nvPr/>
        </p:nvSpPr>
        <p:spPr>
          <a:xfrm>
            <a:off x="5554254" y="6896789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Moon 184">
            <a:extLst>
              <a:ext uri="{FF2B5EF4-FFF2-40B4-BE49-F238E27FC236}">
                <a16:creationId xmlns:a16="http://schemas.microsoft.com/office/drawing/2014/main" id="{ED64B382-B45E-D98A-C214-2DEA63A30DAE}"/>
              </a:ext>
            </a:extLst>
          </p:cNvPr>
          <p:cNvSpPr/>
          <p:nvPr/>
        </p:nvSpPr>
        <p:spPr>
          <a:xfrm rot="15729133">
            <a:off x="5570297" y="6930966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Moon 185">
            <a:extLst>
              <a:ext uri="{FF2B5EF4-FFF2-40B4-BE49-F238E27FC236}">
                <a16:creationId xmlns:a16="http://schemas.microsoft.com/office/drawing/2014/main" id="{7CE4BD5C-3846-BB36-9C3A-6AF96A2529D9}"/>
              </a:ext>
            </a:extLst>
          </p:cNvPr>
          <p:cNvSpPr/>
          <p:nvPr/>
        </p:nvSpPr>
        <p:spPr>
          <a:xfrm rot="15817244">
            <a:off x="5138930" y="7463610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>
            <a:extLst>
              <a:ext uri="{FF2B5EF4-FFF2-40B4-BE49-F238E27FC236}">
                <a16:creationId xmlns:a16="http://schemas.microsoft.com/office/drawing/2014/main" id="{ABA1E4C7-0B58-0A27-2B06-B933525C1293}"/>
              </a:ext>
            </a:extLst>
          </p:cNvPr>
          <p:cNvSpPr/>
          <p:nvPr/>
        </p:nvSpPr>
        <p:spPr>
          <a:xfrm rot="10002591">
            <a:off x="5038656" y="7515712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A97878C-CB06-9782-8084-89FA9C7984FF}"/>
              </a:ext>
            </a:extLst>
          </p:cNvPr>
          <p:cNvSpPr/>
          <p:nvPr/>
        </p:nvSpPr>
        <p:spPr>
          <a:xfrm>
            <a:off x="6485654" y="2167844"/>
            <a:ext cx="1201623" cy="1090895"/>
          </a:xfrm>
          <a:custGeom>
            <a:avLst/>
            <a:gdLst>
              <a:gd name="connsiteX0" fmla="*/ 0 w 766777"/>
              <a:gd name="connsiteY0" fmla="*/ 353356 h 706712"/>
              <a:gd name="connsiteX1" fmla="*/ 383389 w 766777"/>
              <a:gd name="connsiteY1" fmla="*/ 0 h 706712"/>
              <a:gd name="connsiteX2" fmla="*/ 766778 w 766777"/>
              <a:gd name="connsiteY2" fmla="*/ 353356 h 706712"/>
              <a:gd name="connsiteX3" fmla="*/ 383389 w 766777"/>
              <a:gd name="connsiteY3" fmla="*/ 706712 h 706712"/>
              <a:gd name="connsiteX4" fmla="*/ 0 w 766777"/>
              <a:gd name="connsiteY4" fmla="*/ 353356 h 706712"/>
              <a:gd name="connsiteX0" fmla="*/ 0 w 792178"/>
              <a:gd name="connsiteY0" fmla="*/ 353356 h 706712"/>
              <a:gd name="connsiteX1" fmla="*/ 408789 w 792178"/>
              <a:gd name="connsiteY1" fmla="*/ 0 h 706712"/>
              <a:gd name="connsiteX2" fmla="*/ 792178 w 792178"/>
              <a:gd name="connsiteY2" fmla="*/ 353356 h 706712"/>
              <a:gd name="connsiteX3" fmla="*/ 408789 w 792178"/>
              <a:gd name="connsiteY3" fmla="*/ 706712 h 706712"/>
              <a:gd name="connsiteX4" fmla="*/ 0 w 792178"/>
              <a:gd name="connsiteY4" fmla="*/ 353356 h 706712"/>
              <a:gd name="connsiteX0" fmla="*/ 17115 w 809293"/>
              <a:gd name="connsiteY0" fmla="*/ 353356 h 706712"/>
              <a:gd name="connsiteX1" fmla="*/ 425904 w 809293"/>
              <a:gd name="connsiteY1" fmla="*/ 0 h 706712"/>
              <a:gd name="connsiteX2" fmla="*/ 809293 w 809293"/>
              <a:gd name="connsiteY2" fmla="*/ 353356 h 706712"/>
              <a:gd name="connsiteX3" fmla="*/ 425904 w 809293"/>
              <a:gd name="connsiteY3" fmla="*/ 706712 h 706712"/>
              <a:gd name="connsiteX4" fmla="*/ 17115 w 809293"/>
              <a:gd name="connsiteY4" fmla="*/ 353356 h 706712"/>
              <a:gd name="connsiteX0" fmla="*/ 17115 w 809293"/>
              <a:gd name="connsiteY0" fmla="*/ 374452 h 727808"/>
              <a:gd name="connsiteX1" fmla="*/ 425904 w 809293"/>
              <a:gd name="connsiteY1" fmla="*/ 21096 h 727808"/>
              <a:gd name="connsiteX2" fmla="*/ 809293 w 809293"/>
              <a:gd name="connsiteY2" fmla="*/ 374452 h 727808"/>
              <a:gd name="connsiteX3" fmla="*/ 425904 w 809293"/>
              <a:gd name="connsiteY3" fmla="*/ 727808 h 727808"/>
              <a:gd name="connsiteX4" fmla="*/ 17115 w 809293"/>
              <a:gd name="connsiteY4" fmla="*/ 374452 h 727808"/>
              <a:gd name="connsiteX0" fmla="*/ 16760 w 808938"/>
              <a:gd name="connsiteY0" fmla="*/ 374452 h 735198"/>
              <a:gd name="connsiteX1" fmla="*/ 425549 w 808938"/>
              <a:gd name="connsiteY1" fmla="*/ 21096 h 735198"/>
              <a:gd name="connsiteX2" fmla="*/ 808938 w 808938"/>
              <a:gd name="connsiteY2" fmla="*/ 374452 h 735198"/>
              <a:gd name="connsiteX3" fmla="*/ 425549 w 808938"/>
              <a:gd name="connsiteY3" fmla="*/ 727808 h 735198"/>
              <a:gd name="connsiteX4" fmla="*/ 16760 w 808938"/>
              <a:gd name="connsiteY4" fmla="*/ 374452 h 73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8938" h="735198">
                <a:moveTo>
                  <a:pt x="16760" y="374452"/>
                </a:moveTo>
                <a:cubicBezTo>
                  <a:pt x="118360" y="240259"/>
                  <a:pt x="166519" y="-85584"/>
                  <a:pt x="425549" y="21096"/>
                </a:cubicBezTo>
                <a:cubicBezTo>
                  <a:pt x="684579" y="127776"/>
                  <a:pt x="808938" y="179299"/>
                  <a:pt x="808938" y="374452"/>
                </a:cubicBezTo>
                <a:cubicBezTo>
                  <a:pt x="808938" y="569605"/>
                  <a:pt x="547419" y="671928"/>
                  <a:pt x="425549" y="727808"/>
                </a:cubicBezTo>
                <a:cubicBezTo>
                  <a:pt x="303679" y="783688"/>
                  <a:pt x="-84840" y="508645"/>
                  <a:pt x="16760" y="374452"/>
                </a:cubicBezTo>
                <a:close/>
              </a:path>
            </a:pathLst>
          </a:custGeom>
          <a:solidFill>
            <a:srgbClr val="FBD5DB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B1B34E66-1B1B-0144-6D19-E84532B8631D}"/>
              </a:ext>
            </a:extLst>
          </p:cNvPr>
          <p:cNvSpPr/>
          <p:nvPr/>
        </p:nvSpPr>
        <p:spPr>
          <a:xfrm>
            <a:off x="6849988" y="2461070"/>
            <a:ext cx="745049" cy="609567"/>
          </a:xfrm>
          <a:custGeom>
            <a:avLst/>
            <a:gdLst>
              <a:gd name="connsiteX0" fmla="*/ 0 w 425370"/>
              <a:gd name="connsiteY0" fmla="*/ 204513 h 409025"/>
              <a:gd name="connsiteX1" fmla="*/ 212685 w 425370"/>
              <a:gd name="connsiteY1" fmla="*/ 0 h 409025"/>
              <a:gd name="connsiteX2" fmla="*/ 425370 w 425370"/>
              <a:gd name="connsiteY2" fmla="*/ 204513 h 409025"/>
              <a:gd name="connsiteX3" fmla="*/ 212685 w 425370"/>
              <a:gd name="connsiteY3" fmla="*/ 409026 h 409025"/>
              <a:gd name="connsiteX4" fmla="*/ 0 w 425370"/>
              <a:gd name="connsiteY4" fmla="*/ 204513 h 409025"/>
              <a:gd name="connsiteX0" fmla="*/ 0 w 501570"/>
              <a:gd name="connsiteY0" fmla="*/ 149822 h 410812"/>
              <a:gd name="connsiteX1" fmla="*/ 288885 w 501570"/>
              <a:gd name="connsiteY1" fmla="*/ 1189 h 410812"/>
              <a:gd name="connsiteX2" fmla="*/ 501570 w 501570"/>
              <a:gd name="connsiteY2" fmla="*/ 205702 h 410812"/>
              <a:gd name="connsiteX3" fmla="*/ 288885 w 501570"/>
              <a:gd name="connsiteY3" fmla="*/ 410215 h 410812"/>
              <a:gd name="connsiteX4" fmla="*/ 0 w 501570"/>
              <a:gd name="connsiteY4" fmla="*/ 149822 h 410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1570" h="410812">
                <a:moveTo>
                  <a:pt x="0" y="149822"/>
                </a:moveTo>
                <a:cubicBezTo>
                  <a:pt x="0" y="36873"/>
                  <a:pt x="205290" y="-8124"/>
                  <a:pt x="288885" y="1189"/>
                </a:cubicBezTo>
                <a:cubicBezTo>
                  <a:pt x="372480" y="10502"/>
                  <a:pt x="501570" y="92753"/>
                  <a:pt x="501570" y="205702"/>
                </a:cubicBezTo>
                <a:cubicBezTo>
                  <a:pt x="501570" y="318651"/>
                  <a:pt x="372480" y="419528"/>
                  <a:pt x="288885" y="410215"/>
                </a:cubicBezTo>
                <a:cubicBezTo>
                  <a:pt x="205290" y="400902"/>
                  <a:pt x="0" y="262771"/>
                  <a:pt x="0" y="149822"/>
                </a:cubicBezTo>
                <a:close/>
              </a:path>
            </a:pathLst>
          </a:custGeom>
          <a:solidFill>
            <a:srgbClr val="AC102A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5" name="Picture 4">
            <a:extLst>
              <a:ext uri="{FF2B5EF4-FFF2-40B4-BE49-F238E27FC236}">
                <a16:creationId xmlns:a16="http://schemas.microsoft.com/office/drawing/2014/main" id="{71F9EE42-E28D-7F5D-1B4E-236225309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6051859" y="409467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6" name="Picture 4">
            <a:extLst>
              <a:ext uri="{FF2B5EF4-FFF2-40B4-BE49-F238E27FC236}">
                <a16:creationId xmlns:a16="http://schemas.microsoft.com/office/drawing/2014/main" id="{D0851D0F-8C76-B9BF-EC82-FE50A64456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5687860" y="4825478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7" name="Picture 4">
            <a:extLst>
              <a:ext uri="{FF2B5EF4-FFF2-40B4-BE49-F238E27FC236}">
                <a16:creationId xmlns:a16="http://schemas.microsoft.com/office/drawing/2014/main" id="{CB0A041A-D1EB-5EA9-C4C7-94F498FDFB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5660243" y="496368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8" name="Picture 4">
            <a:extLst>
              <a:ext uri="{FF2B5EF4-FFF2-40B4-BE49-F238E27FC236}">
                <a16:creationId xmlns:a16="http://schemas.microsoft.com/office/drawing/2014/main" id="{4B17C1FF-3200-508F-3B46-AB88571C1F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9556145">
            <a:off x="5773227" y="493622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9" name="Picture 4">
            <a:extLst>
              <a:ext uri="{FF2B5EF4-FFF2-40B4-BE49-F238E27FC236}">
                <a16:creationId xmlns:a16="http://schemas.microsoft.com/office/drawing/2014/main" id="{BE9158E5-7D2D-3535-A6B7-995B67B640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5807636" y="5083593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0" name="Picture 4">
            <a:extLst>
              <a:ext uri="{FF2B5EF4-FFF2-40B4-BE49-F238E27FC236}">
                <a16:creationId xmlns:a16="http://schemas.microsoft.com/office/drawing/2014/main" id="{267C7524-6329-788A-9FD8-1B32FCDD7D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5900631" y="4933361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1" name="Picture 4">
            <a:extLst>
              <a:ext uri="{FF2B5EF4-FFF2-40B4-BE49-F238E27FC236}">
                <a16:creationId xmlns:a16="http://schemas.microsoft.com/office/drawing/2014/main" id="{E8172947-671A-AADF-D022-7244363A92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868754">
            <a:off x="6204259" y="424707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2" name="Picture 4">
            <a:extLst>
              <a:ext uri="{FF2B5EF4-FFF2-40B4-BE49-F238E27FC236}">
                <a16:creationId xmlns:a16="http://schemas.microsoft.com/office/drawing/2014/main" id="{4B3C572B-731A-EBDB-3A4D-CC8DBC0FBE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005946">
            <a:off x="6255507" y="4160906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3" name="Picture 4">
            <a:extLst>
              <a:ext uri="{FF2B5EF4-FFF2-40B4-BE49-F238E27FC236}">
                <a16:creationId xmlns:a16="http://schemas.microsoft.com/office/drawing/2014/main" id="{5676F6A7-D551-A7DE-0A6E-137A932B2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099470">
            <a:off x="6209519" y="4390392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4" name="Picture 4">
            <a:extLst>
              <a:ext uri="{FF2B5EF4-FFF2-40B4-BE49-F238E27FC236}">
                <a16:creationId xmlns:a16="http://schemas.microsoft.com/office/drawing/2014/main" id="{CD189BE8-E36D-44E1-6293-BA9CFB3E89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812428">
            <a:off x="6064237" y="4250548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CC826D8F-1B46-1402-AA30-9CF57AAE3D52}"/>
              </a:ext>
            </a:extLst>
          </p:cNvPr>
          <p:cNvCxnSpPr>
            <a:cxnSpLocks/>
          </p:cNvCxnSpPr>
          <p:nvPr/>
        </p:nvCxnSpPr>
        <p:spPr>
          <a:xfrm>
            <a:off x="5306027" y="4563670"/>
            <a:ext cx="316362" cy="3242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0F06AAB0-1F48-ED22-C3BF-9D0AAD0E8167}"/>
              </a:ext>
            </a:extLst>
          </p:cNvPr>
          <p:cNvCxnSpPr>
            <a:cxnSpLocks/>
          </p:cNvCxnSpPr>
          <p:nvPr/>
        </p:nvCxnSpPr>
        <p:spPr>
          <a:xfrm>
            <a:off x="5621724" y="4225839"/>
            <a:ext cx="371078" cy="23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59516B1E-20C1-7807-DF0D-881508F7B561}"/>
              </a:ext>
            </a:extLst>
          </p:cNvPr>
          <p:cNvCxnSpPr>
            <a:cxnSpLocks/>
          </p:cNvCxnSpPr>
          <p:nvPr/>
        </p:nvCxnSpPr>
        <p:spPr>
          <a:xfrm>
            <a:off x="6404944" y="4354488"/>
            <a:ext cx="300881" cy="43684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87A0C942-B2BB-5760-E99C-BAC0818C4FDF}"/>
              </a:ext>
            </a:extLst>
          </p:cNvPr>
          <p:cNvCxnSpPr>
            <a:cxnSpLocks/>
          </p:cNvCxnSpPr>
          <p:nvPr/>
        </p:nvCxnSpPr>
        <p:spPr>
          <a:xfrm>
            <a:off x="6011437" y="5140167"/>
            <a:ext cx="506073" cy="95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4" name="TextBox 233">
            <a:extLst>
              <a:ext uri="{FF2B5EF4-FFF2-40B4-BE49-F238E27FC236}">
                <a16:creationId xmlns:a16="http://schemas.microsoft.com/office/drawing/2014/main" id="{4F49A242-57B6-2887-882E-B28AED63B8B3}"/>
              </a:ext>
            </a:extLst>
          </p:cNvPr>
          <p:cNvSpPr txBox="1"/>
          <p:nvPr/>
        </p:nvSpPr>
        <p:spPr>
          <a:xfrm>
            <a:off x="5366885" y="5170997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TPOAb</a:t>
            </a:r>
            <a:endParaRPr lang="en-US" sz="700" dirty="0"/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36DD6883-65A6-A9A0-D03E-CC3AC177C8F8}"/>
              </a:ext>
            </a:extLst>
          </p:cNvPr>
          <p:cNvSpPr txBox="1"/>
          <p:nvPr/>
        </p:nvSpPr>
        <p:spPr>
          <a:xfrm>
            <a:off x="6195468" y="3869045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TGAb</a:t>
            </a:r>
            <a:endParaRPr lang="en-US" sz="700" dirty="0"/>
          </a:p>
        </p:txBody>
      </p: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A68FBDE0-DA9C-02D7-6A50-779DD16B314A}"/>
              </a:ext>
            </a:extLst>
          </p:cNvPr>
          <p:cNvCxnSpPr>
            <a:cxnSpLocks/>
          </p:cNvCxnSpPr>
          <p:nvPr/>
        </p:nvCxnSpPr>
        <p:spPr>
          <a:xfrm>
            <a:off x="7222512" y="3275165"/>
            <a:ext cx="259731" cy="2057717"/>
          </a:xfrm>
          <a:prstGeom prst="straightConnector1">
            <a:avLst/>
          </a:prstGeom>
          <a:ln w="19050">
            <a:solidFill>
              <a:srgbClr val="FF0000"/>
            </a:solidFill>
            <a:headEnd w="lg" len="med"/>
            <a:tailEnd type="oval" w="lg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8F4E0376-DF59-2A61-B231-437EDB12DF71}"/>
              </a:ext>
            </a:extLst>
          </p:cNvPr>
          <p:cNvSpPr/>
          <p:nvPr/>
        </p:nvSpPr>
        <p:spPr>
          <a:xfrm>
            <a:off x="3140690" y="623804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F15FB9-97D3-DBDE-8016-80A2337BADA2}"/>
              </a:ext>
            </a:extLst>
          </p:cNvPr>
          <p:cNvSpPr/>
          <p:nvPr/>
        </p:nvSpPr>
        <p:spPr>
          <a:xfrm>
            <a:off x="3271940" y="631833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C3F501F-4693-528C-496C-204DEC4A43FB}"/>
              </a:ext>
            </a:extLst>
          </p:cNvPr>
          <p:cNvSpPr/>
          <p:nvPr/>
        </p:nvSpPr>
        <p:spPr>
          <a:xfrm>
            <a:off x="3121687" y="6364901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A6B88BC-DF9D-A2D6-5B85-2DC70C0AE980}"/>
              </a:ext>
            </a:extLst>
          </p:cNvPr>
          <p:cNvSpPr/>
          <p:nvPr/>
        </p:nvSpPr>
        <p:spPr>
          <a:xfrm>
            <a:off x="2913903" y="656341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DA2442C-A615-F73D-AB50-01E150AADD51}"/>
              </a:ext>
            </a:extLst>
          </p:cNvPr>
          <p:cNvSpPr/>
          <p:nvPr/>
        </p:nvSpPr>
        <p:spPr>
          <a:xfrm>
            <a:off x="3045153" y="664371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ECF916E-23E2-518B-4A3B-A4BE30F9D39B}"/>
              </a:ext>
            </a:extLst>
          </p:cNvPr>
          <p:cNvSpPr/>
          <p:nvPr/>
        </p:nvSpPr>
        <p:spPr>
          <a:xfrm>
            <a:off x="2894900" y="6690272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0549E1E-FAF2-8389-9873-52C7EA6A0EFD}"/>
              </a:ext>
            </a:extLst>
          </p:cNvPr>
          <p:cNvSpPr/>
          <p:nvPr/>
        </p:nvSpPr>
        <p:spPr>
          <a:xfrm>
            <a:off x="3442813" y="651685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704B5C4-C1E4-8DA1-AE2C-AA4DF1372385}"/>
              </a:ext>
            </a:extLst>
          </p:cNvPr>
          <p:cNvSpPr/>
          <p:nvPr/>
        </p:nvSpPr>
        <p:spPr>
          <a:xfrm>
            <a:off x="3574063" y="659714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0FEEA39-2EF6-D502-CF09-F32D9BD6BDAB}"/>
              </a:ext>
            </a:extLst>
          </p:cNvPr>
          <p:cNvSpPr/>
          <p:nvPr/>
        </p:nvSpPr>
        <p:spPr>
          <a:xfrm>
            <a:off x="3423810" y="664371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7B39D7-9FAE-947C-3379-7159A47B58AB}"/>
              </a:ext>
            </a:extLst>
          </p:cNvPr>
          <p:cNvSpPr txBox="1"/>
          <p:nvPr/>
        </p:nvSpPr>
        <p:spPr>
          <a:xfrm>
            <a:off x="3665580" y="6021336"/>
            <a:ext cx="171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Stimulatory Cytokines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C3D03EBD-AC7F-4941-C7EB-7CCE837E9D67}"/>
              </a:ext>
            </a:extLst>
          </p:cNvPr>
          <p:cNvSpPr/>
          <p:nvPr/>
        </p:nvSpPr>
        <p:spPr>
          <a:xfrm>
            <a:off x="3007566" y="1368810"/>
            <a:ext cx="4785966" cy="9032490"/>
          </a:xfrm>
          <a:prstGeom prst="arc">
            <a:avLst>
              <a:gd name="adj1" fmla="val 13892382"/>
              <a:gd name="adj2" fmla="val 17429050"/>
            </a:avLst>
          </a:prstGeom>
          <a:ln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1789D30B-08F7-09BA-1FE1-21E926F41FED}"/>
              </a:ext>
            </a:extLst>
          </p:cNvPr>
          <p:cNvSpPr/>
          <p:nvPr/>
        </p:nvSpPr>
        <p:spPr>
          <a:xfrm>
            <a:off x="2893026" y="2820416"/>
            <a:ext cx="2197507" cy="7427725"/>
          </a:xfrm>
          <a:prstGeom prst="arc">
            <a:avLst>
              <a:gd name="adj1" fmla="val 15498541"/>
              <a:gd name="adj2" fmla="val 16951931"/>
            </a:avLst>
          </a:prstGeom>
          <a:ln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D9B325-5267-ED1F-E0E8-0302572B1B15}"/>
              </a:ext>
            </a:extLst>
          </p:cNvPr>
          <p:cNvSpPr txBox="1"/>
          <p:nvPr/>
        </p:nvSpPr>
        <p:spPr>
          <a:xfrm rot="5003910">
            <a:off x="6509410" y="4090388"/>
            <a:ext cx="171780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Perforin, Granzymes</a:t>
            </a:r>
          </a:p>
          <a:p>
            <a:endParaRPr lang="en-US" sz="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574519-ECA5-E964-B808-188576BADAC3}"/>
              </a:ext>
            </a:extLst>
          </p:cNvPr>
          <p:cNvSpPr txBox="1"/>
          <p:nvPr/>
        </p:nvSpPr>
        <p:spPr>
          <a:xfrm>
            <a:off x="7379176" y="3073741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CD8+ T-cell</a:t>
            </a:r>
            <a:endParaRPr lang="en-US" sz="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F3540-6032-89BE-311D-052C23B57224}"/>
              </a:ext>
            </a:extLst>
          </p:cNvPr>
          <p:cNvSpPr txBox="1"/>
          <p:nvPr/>
        </p:nvSpPr>
        <p:spPr>
          <a:xfrm>
            <a:off x="4161566" y="4506311"/>
            <a:ext cx="1717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B-Cell</a:t>
            </a:r>
          </a:p>
          <a:p>
            <a:r>
              <a:rPr lang="en-US" sz="1000" dirty="0"/>
              <a:t>(Plasma Cell)</a:t>
            </a:r>
            <a:endParaRPr lang="en-US" sz="1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1785F7-2C8E-52B9-DC9B-2577A646C548}"/>
              </a:ext>
            </a:extLst>
          </p:cNvPr>
          <p:cNvSpPr txBox="1"/>
          <p:nvPr/>
        </p:nvSpPr>
        <p:spPr>
          <a:xfrm>
            <a:off x="7047933" y="5380067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Thyroid</a:t>
            </a:r>
            <a:endParaRPr lang="en-US" sz="700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0A0D674-B298-051C-C055-BE577B831A38}"/>
              </a:ext>
            </a:extLst>
          </p:cNvPr>
          <p:cNvCxnSpPr>
            <a:cxnSpLocks/>
          </p:cNvCxnSpPr>
          <p:nvPr/>
        </p:nvCxnSpPr>
        <p:spPr>
          <a:xfrm flipH="1" flipV="1">
            <a:off x="3539042" y="6874406"/>
            <a:ext cx="239888" cy="42540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C5466B86-A640-10A6-84EE-6E906AF7E0EB}"/>
              </a:ext>
            </a:extLst>
          </p:cNvPr>
          <p:cNvSpPr/>
          <p:nvPr/>
        </p:nvSpPr>
        <p:spPr>
          <a:xfrm>
            <a:off x="1964332" y="7706684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55158AE-1188-E340-269F-DFB741FEF46D}"/>
              </a:ext>
            </a:extLst>
          </p:cNvPr>
          <p:cNvSpPr/>
          <p:nvPr/>
        </p:nvSpPr>
        <p:spPr>
          <a:xfrm>
            <a:off x="2095582" y="778697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F12AB1D-7A8E-6007-AF42-EAC92657A12B}"/>
              </a:ext>
            </a:extLst>
          </p:cNvPr>
          <p:cNvSpPr/>
          <p:nvPr/>
        </p:nvSpPr>
        <p:spPr>
          <a:xfrm>
            <a:off x="1945329" y="783353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949564F-D643-68F8-C58B-24B0FC31E646}"/>
              </a:ext>
            </a:extLst>
          </p:cNvPr>
          <p:cNvSpPr/>
          <p:nvPr/>
        </p:nvSpPr>
        <p:spPr>
          <a:xfrm>
            <a:off x="1737545" y="803205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3714676-240C-B128-670E-E69457240AD0}"/>
              </a:ext>
            </a:extLst>
          </p:cNvPr>
          <p:cNvSpPr/>
          <p:nvPr/>
        </p:nvSpPr>
        <p:spPr>
          <a:xfrm>
            <a:off x="1868795" y="811234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4C48379-4CC9-67A9-D8CF-9BA711FB154E}"/>
              </a:ext>
            </a:extLst>
          </p:cNvPr>
          <p:cNvSpPr/>
          <p:nvPr/>
        </p:nvSpPr>
        <p:spPr>
          <a:xfrm>
            <a:off x="1718542" y="815890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D779F0B-31B4-5104-BF03-5CEDA8144D71}"/>
              </a:ext>
            </a:extLst>
          </p:cNvPr>
          <p:cNvSpPr/>
          <p:nvPr/>
        </p:nvSpPr>
        <p:spPr>
          <a:xfrm>
            <a:off x="2135269" y="8032055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2CE80B5F-AB02-F60D-0BD5-465EDED0E399}"/>
              </a:ext>
            </a:extLst>
          </p:cNvPr>
          <p:cNvSpPr/>
          <p:nvPr/>
        </p:nvSpPr>
        <p:spPr>
          <a:xfrm>
            <a:off x="2266519" y="811234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A8CC588-0701-AB66-CD2C-69384BB78A9F}"/>
              </a:ext>
            </a:extLst>
          </p:cNvPr>
          <p:cNvSpPr/>
          <p:nvPr/>
        </p:nvSpPr>
        <p:spPr>
          <a:xfrm>
            <a:off x="2116266" y="815890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AC10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CE63C1-CF2C-F7C6-73FD-0607A0DF0C73}"/>
              </a:ext>
            </a:extLst>
          </p:cNvPr>
          <p:cNvSpPr txBox="1"/>
          <p:nvPr/>
        </p:nvSpPr>
        <p:spPr>
          <a:xfrm>
            <a:off x="469651" y="7947730"/>
            <a:ext cx="171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Inhibitory</a:t>
            </a:r>
          </a:p>
          <a:p>
            <a:r>
              <a:rPr lang="en-US" dirty="0"/>
              <a:t>Cytokines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60CB90C-FB22-01AA-B589-A0B37D09C416}"/>
              </a:ext>
            </a:extLst>
          </p:cNvPr>
          <p:cNvCxnSpPr>
            <a:cxnSpLocks/>
            <a:stCxn id="154" idx="2"/>
          </p:cNvCxnSpPr>
          <p:nvPr/>
        </p:nvCxnSpPr>
        <p:spPr>
          <a:xfrm flipH="1">
            <a:off x="2565389" y="8118259"/>
            <a:ext cx="595471" cy="12900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Arc 43">
            <a:extLst>
              <a:ext uri="{FF2B5EF4-FFF2-40B4-BE49-F238E27FC236}">
                <a16:creationId xmlns:a16="http://schemas.microsoft.com/office/drawing/2014/main" id="{46EB5831-AAF7-711B-F918-C62EFD4B3626}"/>
              </a:ext>
            </a:extLst>
          </p:cNvPr>
          <p:cNvSpPr/>
          <p:nvPr/>
        </p:nvSpPr>
        <p:spPr>
          <a:xfrm rot="733833">
            <a:off x="2217704" y="3132773"/>
            <a:ext cx="1152895" cy="8031793"/>
          </a:xfrm>
          <a:prstGeom prst="arc">
            <a:avLst>
              <a:gd name="adj1" fmla="val 10016988"/>
              <a:gd name="adj2" fmla="val 16041246"/>
            </a:avLst>
          </a:prstGeom>
          <a:ln>
            <a:solidFill>
              <a:srgbClr val="AC102A"/>
            </a:solidFill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EA6AFCFC-4C38-B9D3-25DF-800F7035E094}"/>
              </a:ext>
            </a:extLst>
          </p:cNvPr>
          <p:cNvSpPr/>
          <p:nvPr/>
        </p:nvSpPr>
        <p:spPr>
          <a:xfrm>
            <a:off x="2988562" y="1368810"/>
            <a:ext cx="4864259" cy="9032490"/>
          </a:xfrm>
          <a:prstGeom prst="arc">
            <a:avLst>
              <a:gd name="adj1" fmla="val 10188739"/>
              <a:gd name="adj2" fmla="val 13821976"/>
            </a:avLst>
          </a:prstGeom>
          <a:ln w="25400">
            <a:headEnd type="none"/>
            <a:tailEnd type="non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CAF857-D212-1E8B-F13B-323B29B2C585}"/>
              </a:ext>
            </a:extLst>
          </p:cNvPr>
          <p:cNvCxnSpPr>
            <a:cxnSpLocks/>
          </p:cNvCxnSpPr>
          <p:nvPr/>
        </p:nvCxnSpPr>
        <p:spPr>
          <a:xfrm flipH="1">
            <a:off x="2502023" y="7808253"/>
            <a:ext cx="666087" cy="125340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8B8976B-B8AE-A29D-DC1C-9A55A6878BF0}"/>
              </a:ext>
            </a:extLst>
          </p:cNvPr>
          <p:cNvCxnSpPr>
            <a:cxnSpLocks/>
          </p:cNvCxnSpPr>
          <p:nvPr/>
        </p:nvCxnSpPr>
        <p:spPr>
          <a:xfrm flipH="1" flipV="1">
            <a:off x="3228329" y="6984919"/>
            <a:ext cx="239888" cy="425407"/>
          </a:xfrm>
          <a:prstGeom prst="straightConnector1">
            <a:avLst/>
          </a:prstGeom>
          <a:ln>
            <a:solidFill>
              <a:srgbClr val="92D050"/>
            </a:solidFill>
            <a:headEnd type="triangl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6DA2FA65-0DB4-8B12-4E7C-A5C9974DAE5C}"/>
              </a:ext>
            </a:extLst>
          </p:cNvPr>
          <p:cNvSpPr/>
          <p:nvPr/>
        </p:nvSpPr>
        <p:spPr>
          <a:xfrm>
            <a:off x="3787959" y="7740876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3991952-E3D3-7E14-800F-E091F88E929F}"/>
              </a:ext>
            </a:extLst>
          </p:cNvPr>
          <p:cNvSpPr/>
          <p:nvPr/>
        </p:nvSpPr>
        <p:spPr>
          <a:xfrm>
            <a:off x="4068205" y="7943201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3259CDED-F2F4-8CBB-8EBD-A4C527DBC5C5}"/>
              </a:ext>
            </a:extLst>
          </p:cNvPr>
          <p:cNvSpPr/>
          <p:nvPr/>
        </p:nvSpPr>
        <p:spPr>
          <a:xfrm>
            <a:off x="3741946" y="7929171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2FF1B1A-D293-CFBA-178A-5D7A72D7F631}"/>
              </a:ext>
            </a:extLst>
          </p:cNvPr>
          <p:cNvSpPr/>
          <p:nvPr/>
        </p:nvSpPr>
        <p:spPr>
          <a:xfrm>
            <a:off x="4022192" y="8131496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F1CD5ED6-2F45-6B9E-D8ED-98883285AC7D}"/>
              </a:ext>
            </a:extLst>
          </p:cNvPr>
          <p:cNvSpPr/>
          <p:nvPr/>
        </p:nvSpPr>
        <p:spPr>
          <a:xfrm>
            <a:off x="4114362" y="7651152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E863DD2-D963-4002-F156-3FF837379B19}"/>
              </a:ext>
            </a:extLst>
          </p:cNvPr>
          <p:cNvSpPr/>
          <p:nvPr/>
        </p:nvSpPr>
        <p:spPr>
          <a:xfrm>
            <a:off x="4394608" y="7853477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C3A6333B-4A50-E2AD-B0E1-29021D600CAE}"/>
              </a:ext>
            </a:extLst>
          </p:cNvPr>
          <p:cNvSpPr/>
          <p:nvPr/>
        </p:nvSpPr>
        <p:spPr>
          <a:xfrm>
            <a:off x="3601058" y="7888505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4EE4D09-AA2E-7D31-03D4-9C49DF40063B}"/>
              </a:ext>
            </a:extLst>
          </p:cNvPr>
          <p:cNvSpPr/>
          <p:nvPr/>
        </p:nvSpPr>
        <p:spPr>
          <a:xfrm>
            <a:off x="3881304" y="8090830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DC4AC76-8DF5-2D06-A9C1-669E2B5C48DD}"/>
              </a:ext>
            </a:extLst>
          </p:cNvPr>
          <p:cNvSpPr/>
          <p:nvPr/>
        </p:nvSpPr>
        <p:spPr>
          <a:xfrm>
            <a:off x="3944419" y="7637645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205614-232E-FCDB-73CC-E0DF6A0D4CA9}"/>
              </a:ext>
            </a:extLst>
          </p:cNvPr>
          <p:cNvSpPr/>
          <p:nvPr/>
        </p:nvSpPr>
        <p:spPr>
          <a:xfrm>
            <a:off x="4224665" y="7839970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EAC33206-3549-A291-04DF-94FBF89696B1}"/>
              </a:ext>
            </a:extLst>
          </p:cNvPr>
          <p:cNvSpPr/>
          <p:nvPr/>
        </p:nvSpPr>
        <p:spPr>
          <a:xfrm>
            <a:off x="4093963" y="7795572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3835D154-2364-FEF0-F0ED-252FD0FFF3B5}"/>
              </a:ext>
            </a:extLst>
          </p:cNvPr>
          <p:cNvSpPr/>
          <p:nvPr/>
        </p:nvSpPr>
        <p:spPr>
          <a:xfrm>
            <a:off x="4374209" y="7997897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E6A9D7D2-A6CB-AAE4-6A2D-A5FF1CE93956}"/>
              </a:ext>
            </a:extLst>
          </p:cNvPr>
          <p:cNvSpPr/>
          <p:nvPr/>
        </p:nvSpPr>
        <p:spPr>
          <a:xfrm>
            <a:off x="3408552" y="7352049"/>
            <a:ext cx="766777" cy="706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92D1F0-E16D-9F97-2FDC-5C9017CBC23A}"/>
              </a:ext>
            </a:extLst>
          </p:cNvPr>
          <p:cNvSpPr/>
          <p:nvPr/>
        </p:nvSpPr>
        <p:spPr>
          <a:xfrm>
            <a:off x="3688798" y="7554374"/>
            <a:ext cx="425370" cy="40902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990F00-1B95-00E7-7780-0822D7552B44}"/>
              </a:ext>
            </a:extLst>
          </p:cNvPr>
          <p:cNvSpPr txBox="1"/>
          <p:nvPr/>
        </p:nvSpPr>
        <p:spPr>
          <a:xfrm>
            <a:off x="13148696" y="2722585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Slow</a:t>
            </a:r>
          </a:p>
        </p:txBody>
      </p:sp>
      <p:pic>
        <p:nvPicPr>
          <p:cNvPr id="15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DF629E50-D822-23C0-A39F-8AD3C1AE7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0010" y="8390200"/>
            <a:ext cx="749777" cy="749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5687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112" grpId="0"/>
      <p:bldP spid="116" grpId="0"/>
      <p:bldP spid="121" grpId="0"/>
      <p:bldP spid="122" grpId="0"/>
      <p:bldP spid="123" grpId="0"/>
      <p:bldP spid="124" grpId="0" animBg="1"/>
      <p:bldP spid="125" grpId="0"/>
      <p:bldP spid="126" grpId="0" animBg="1"/>
      <p:bldP spid="128" grpId="0"/>
      <p:bldP spid="129" grpId="0"/>
      <p:bldP spid="130" grpId="0"/>
      <p:bldP spid="131" grpId="0" animBg="1"/>
      <p:bldP spid="133" grpId="0"/>
      <p:bldP spid="134" grpId="0"/>
      <p:bldP spid="135" grpId="0"/>
      <p:bldP spid="136" grpId="0" animBg="1"/>
      <p:bldP spid="138" grpId="0"/>
      <p:bldP spid="139" grpId="0"/>
      <p:bldP spid="140" grpId="0"/>
      <p:bldP spid="143" grpId="0"/>
      <p:bldP spid="144" grpId="0"/>
      <p:bldP spid="147" grpId="0"/>
      <p:bldP spid="148" grpId="0"/>
      <p:bldP spid="156" grpId="0"/>
      <p:bldP spid="157" grpId="0"/>
      <p:bldP spid="182" grpId="0"/>
      <p:bldP spid="183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25167F99-CDE4-34AA-C0F8-849F9393E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7710" y="455482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>
            <a:extLst>
              <a:ext uri="{FF2B5EF4-FFF2-40B4-BE49-F238E27FC236}">
                <a16:creationId xmlns:a16="http://schemas.microsoft.com/office/drawing/2014/main" id="{BA2900DF-E269-A838-B028-146C91E6A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255" y="7044054"/>
            <a:ext cx="1521100" cy="14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F67F977C-E1AE-76E0-FA78-C1991E7382FF}"/>
              </a:ext>
            </a:extLst>
          </p:cNvPr>
          <p:cNvCxnSpPr>
            <a:cxnSpLocks/>
          </p:cNvCxnSpPr>
          <p:nvPr/>
        </p:nvCxnSpPr>
        <p:spPr>
          <a:xfrm flipH="1">
            <a:off x="5062651" y="6255856"/>
            <a:ext cx="632971" cy="76314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4" name="Oval 153">
            <a:extLst>
              <a:ext uri="{FF2B5EF4-FFF2-40B4-BE49-F238E27FC236}">
                <a16:creationId xmlns:a16="http://schemas.microsoft.com/office/drawing/2014/main" id="{44528544-7318-EEC5-EA29-DF9839D731B2}"/>
              </a:ext>
            </a:extLst>
          </p:cNvPr>
          <p:cNvSpPr/>
          <p:nvPr/>
        </p:nvSpPr>
        <p:spPr>
          <a:xfrm>
            <a:off x="2221060" y="7318327"/>
            <a:ext cx="2106172" cy="175226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070DD68E-18A9-1756-59BB-FE76527429A9}"/>
              </a:ext>
            </a:extLst>
          </p:cNvPr>
          <p:cNvSpPr/>
          <p:nvPr/>
        </p:nvSpPr>
        <p:spPr>
          <a:xfrm>
            <a:off x="3050347" y="7816382"/>
            <a:ext cx="1168400" cy="101416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C0294D8-6B94-2AF0-D808-7831DFE670E1}"/>
              </a:ext>
            </a:extLst>
          </p:cNvPr>
          <p:cNvSpPr txBox="1"/>
          <p:nvPr/>
        </p:nvSpPr>
        <p:spPr>
          <a:xfrm>
            <a:off x="5267192" y="7936011"/>
            <a:ext cx="171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Dendritic Cell (APC)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87EC89AA-8FB2-B38D-9164-22B560C4F309}"/>
              </a:ext>
            </a:extLst>
          </p:cNvPr>
          <p:cNvSpPr/>
          <p:nvPr/>
        </p:nvSpPr>
        <p:spPr>
          <a:xfrm>
            <a:off x="5749648" y="6316732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A0AC1740-F46E-CE70-C281-0D8E513D4590}"/>
              </a:ext>
            </a:extLst>
          </p:cNvPr>
          <p:cNvSpPr/>
          <p:nvPr/>
        </p:nvSpPr>
        <p:spPr>
          <a:xfrm>
            <a:off x="5929244" y="6418808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C23A987B-555B-A7E2-E062-4F159ECFFC7F}"/>
              </a:ext>
            </a:extLst>
          </p:cNvPr>
          <p:cNvSpPr/>
          <p:nvPr/>
        </p:nvSpPr>
        <p:spPr>
          <a:xfrm>
            <a:off x="5825305" y="6461313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8CAB527A-1086-E77C-16EB-E3436AA5AA6A}"/>
              </a:ext>
            </a:extLst>
          </p:cNvPr>
          <p:cNvSpPr/>
          <p:nvPr/>
        </p:nvSpPr>
        <p:spPr>
          <a:xfrm>
            <a:off x="5707030" y="6426046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25C7981-C316-05FD-A42D-E7CD61B6A99A}"/>
              </a:ext>
            </a:extLst>
          </p:cNvPr>
          <p:cNvSpPr/>
          <p:nvPr/>
        </p:nvSpPr>
        <p:spPr>
          <a:xfrm>
            <a:off x="4057255" y="7598218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409167CE-99BA-26ED-E241-74EA6B883E6E}"/>
              </a:ext>
            </a:extLst>
          </p:cNvPr>
          <p:cNvSpPr/>
          <p:nvPr/>
        </p:nvSpPr>
        <p:spPr>
          <a:xfrm>
            <a:off x="4189249" y="7507554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8FF131E8-7F14-DFFA-95CA-213169FC7C1F}"/>
              </a:ext>
            </a:extLst>
          </p:cNvPr>
          <p:cNvSpPr txBox="1"/>
          <p:nvPr/>
        </p:nvSpPr>
        <p:spPr>
          <a:xfrm>
            <a:off x="2709277" y="9091905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CD4+ Cells</a:t>
            </a:r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EC42EFCA-25DC-90C4-1D9B-49E43F272E1E}"/>
              </a:ext>
            </a:extLst>
          </p:cNvPr>
          <p:cNvSpPr/>
          <p:nvPr/>
        </p:nvSpPr>
        <p:spPr>
          <a:xfrm>
            <a:off x="3445361" y="3553217"/>
            <a:ext cx="1220613" cy="1090895"/>
          </a:xfrm>
          <a:prstGeom prst="ellipse">
            <a:avLst/>
          </a:prstGeom>
          <a:solidFill>
            <a:srgbClr val="DEEFF0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AAAC59B9-E451-140A-4894-4D9B3B26EA93}"/>
              </a:ext>
            </a:extLst>
          </p:cNvPr>
          <p:cNvSpPr/>
          <p:nvPr/>
        </p:nvSpPr>
        <p:spPr>
          <a:xfrm>
            <a:off x="3541610" y="3718414"/>
            <a:ext cx="677136" cy="793163"/>
          </a:xfrm>
          <a:prstGeom prst="ellipse">
            <a:avLst/>
          </a:prstGeom>
          <a:solidFill>
            <a:srgbClr val="489A9E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4D554A5D-2952-7B9C-92F0-3421A1715E25}"/>
              </a:ext>
            </a:extLst>
          </p:cNvPr>
          <p:cNvSpPr/>
          <p:nvPr/>
        </p:nvSpPr>
        <p:spPr>
          <a:xfrm>
            <a:off x="4614454" y="6972989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Moon 184">
            <a:extLst>
              <a:ext uri="{FF2B5EF4-FFF2-40B4-BE49-F238E27FC236}">
                <a16:creationId xmlns:a16="http://schemas.microsoft.com/office/drawing/2014/main" id="{ED64B382-B45E-D98A-C214-2DEA63A30DAE}"/>
              </a:ext>
            </a:extLst>
          </p:cNvPr>
          <p:cNvSpPr/>
          <p:nvPr/>
        </p:nvSpPr>
        <p:spPr>
          <a:xfrm rot="15729133">
            <a:off x="4630497" y="7007166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Moon 185">
            <a:extLst>
              <a:ext uri="{FF2B5EF4-FFF2-40B4-BE49-F238E27FC236}">
                <a16:creationId xmlns:a16="http://schemas.microsoft.com/office/drawing/2014/main" id="{7CE4BD5C-3846-BB36-9C3A-6AF96A2529D9}"/>
              </a:ext>
            </a:extLst>
          </p:cNvPr>
          <p:cNvSpPr/>
          <p:nvPr/>
        </p:nvSpPr>
        <p:spPr>
          <a:xfrm rot="15817244">
            <a:off x="4199130" y="7539810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>
            <a:extLst>
              <a:ext uri="{FF2B5EF4-FFF2-40B4-BE49-F238E27FC236}">
                <a16:creationId xmlns:a16="http://schemas.microsoft.com/office/drawing/2014/main" id="{ABA1E4C7-0B58-0A27-2B06-B933525C1293}"/>
              </a:ext>
            </a:extLst>
          </p:cNvPr>
          <p:cNvSpPr/>
          <p:nvPr/>
        </p:nvSpPr>
        <p:spPr>
          <a:xfrm rot="10002591">
            <a:off x="4098856" y="7591912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A97878C-CB06-9782-8084-89FA9C7984FF}"/>
              </a:ext>
            </a:extLst>
          </p:cNvPr>
          <p:cNvSpPr/>
          <p:nvPr/>
        </p:nvSpPr>
        <p:spPr>
          <a:xfrm>
            <a:off x="5545854" y="2244044"/>
            <a:ext cx="1201623" cy="1090895"/>
          </a:xfrm>
          <a:custGeom>
            <a:avLst/>
            <a:gdLst>
              <a:gd name="connsiteX0" fmla="*/ 0 w 766777"/>
              <a:gd name="connsiteY0" fmla="*/ 353356 h 706712"/>
              <a:gd name="connsiteX1" fmla="*/ 383389 w 766777"/>
              <a:gd name="connsiteY1" fmla="*/ 0 h 706712"/>
              <a:gd name="connsiteX2" fmla="*/ 766778 w 766777"/>
              <a:gd name="connsiteY2" fmla="*/ 353356 h 706712"/>
              <a:gd name="connsiteX3" fmla="*/ 383389 w 766777"/>
              <a:gd name="connsiteY3" fmla="*/ 706712 h 706712"/>
              <a:gd name="connsiteX4" fmla="*/ 0 w 766777"/>
              <a:gd name="connsiteY4" fmla="*/ 353356 h 706712"/>
              <a:gd name="connsiteX0" fmla="*/ 0 w 792178"/>
              <a:gd name="connsiteY0" fmla="*/ 353356 h 706712"/>
              <a:gd name="connsiteX1" fmla="*/ 408789 w 792178"/>
              <a:gd name="connsiteY1" fmla="*/ 0 h 706712"/>
              <a:gd name="connsiteX2" fmla="*/ 792178 w 792178"/>
              <a:gd name="connsiteY2" fmla="*/ 353356 h 706712"/>
              <a:gd name="connsiteX3" fmla="*/ 408789 w 792178"/>
              <a:gd name="connsiteY3" fmla="*/ 706712 h 706712"/>
              <a:gd name="connsiteX4" fmla="*/ 0 w 792178"/>
              <a:gd name="connsiteY4" fmla="*/ 353356 h 706712"/>
              <a:gd name="connsiteX0" fmla="*/ 17115 w 809293"/>
              <a:gd name="connsiteY0" fmla="*/ 353356 h 706712"/>
              <a:gd name="connsiteX1" fmla="*/ 425904 w 809293"/>
              <a:gd name="connsiteY1" fmla="*/ 0 h 706712"/>
              <a:gd name="connsiteX2" fmla="*/ 809293 w 809293"/>
              <a:gd name="connsiteY2" fmla="*/ 353356 h 706712"/>
              <a:gd name="connsiteX3" fmla="*/ 425904 w 809293"/>
              <a:gd name="connsiteY3" fmla="*/ 706712 h 706712"/>
              <a:gd name="connsiteX4" fmla="*/ 17115 w 809293"/>
              <a:gd name="connsiteY4" fmla="*/ 353356 h 706712"/>
              <a:gd name="connsiteX0" fmla="*/ 17115 w 809293"/>
              <a:gd name="connsiteY0" fmla="*/ 374452 h 727808"/>
              <a:gd name="connsiteX1" fmla="*/ 425904 w 809293"/>
              <a:gd name="connsiteY1" fmla="*/ 21096 h 727808"/>
              <a:gd name="connsiteX2" fmla="*/ 809293 w 809293"/>
              <a:gd name="connsiteY2" fmla="*/ 374452 h 727808"/>
              <a:gd name="connsiteX3" fmla="*/ 425904 w 809293"/>
              <a:gd name="connsiteY3" fmla="*/ 727808 h 727808"/>
              <a:gd name="connsiteX4" fmla="*/ 17115 w 809293"/>
              <a:gd name="connsiteY4" fmla="*/ 374452 h 727808"/>
              <a:gd name="connsiteX0" fmla="*/ 16760 w 808938"/>
              <a:gd name="connsiteY0" fmla="*/ 374452 h 735198"/>
              <a:gd name="connsiteX1" fmla="*/ 425549 w 808938"/>
              <a:gd name="connsiteY1" fmla="*/ 21096 h 735198"/>
              <a:gd name="connsiteX2" fmla="*/ 808938 w 808938"/>
              <a:gd name="connsiteY2" fmla="*/ 374452 h 735198"/>
              <a:gd name="connsiteX3" fmla="*/ 425549 w 808938"/>
              <a:gd name="connsiteY3" fmla="*/ 727808 h 735198"/>
              <a:gd name="connsiteX4" fmla="*/ 16760 w 808938"/>
              <a:gd name="connsiteY4" fmla="*/ 374452 h 73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8938" h="735198">
                <a:moveTo>
                  <a:pt x="16760" y="374452"/>
                </a:moveTo>
                <a:cubicBezTo>
                  <a:pt x="118360" y="240259"/>
                  <a:pt x="166519" y="-85584"/>
                  <a:pt x="425549" y="21096"/>
                </a:cubicBezTo>
                <a:cubicBezTo>
                  <a:pt x="684579" y="127776"/>
                  <a:pt x="808938" y="179299"/>
                  <a:pt x="808938" y="374452"/>
                </a:cubicBezTo>
                <a:cubicBezTo>
                  <a:pt x="808938" y="569605"/>
                  <a:pt x="547419" y="671928"/>
                  <a:pt x="425549" y="727808"/>
                </a:cubicBezTo>
                <a:cubicBezTo>
                  <a:pt x="303679" y="783688"/>
                  <a:pt x="-84840" y="508645"/>
                  <a:pt x="16760" y="374452"/>
                </a:cubicBezTo>
                <a:close/>
              </a:path>
            </a:pathLst>
          </a:custGeom>
          <a:solidFill>
            <a:srgbClr val="FBD5DB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B1B34E66-1B1B-0144-6D19-E84532B8631D}"/>
              </a:ext>
            </a:extLst>
          </p:cNvPr>
          <p:cNvSpPr/>
          <p:nvPr/>
        </p:nvSpPr>
        <p:spPr>
          <a:xfrm>
            <a:off x="5910188" y="2537270"/>
            <a:ext cx="745049" cy="609567"/>
          </a:xfrm>
          <a:custGeom>
            <a:avLst/>
            <a:gdLst>
              <a:gd name="connsiteX0" fmla="*/ 0 w 425370"/>
              <a:gd name="connsiteY0" fmla="*/ 204513 h 409025"/>
              <a:gd name="connsiteX1" fmla="*/ 212685 w 425370"/>
              <a:gd name="connsiteY1" fmla="*/ 0 h 409025"/>
              <a:gd name="connsiteX2" fmla="*/ 425370 w 425370"/>
              <a:gd name="connsiteY2" fmla="*/ 204513 h 409025"/>
              <a:gd name="connsiteX3" fmla="*/ 212685 w 425370"/>
              <a:gd name="connsiteY3" fmla="*/ 409026 h 409025"/>
              <a:gd name="connsiteX4" fmla="*/ 0 w 425370"/>
              <a:gd name="connsiteY4" fmla="*/ 204513 h 409025"/>
              <a:gd name="connsiteX0" fmla="*/ 0 w 501570"/>
              <a:gd name="connsiteY0" fmla="*/ 149822 h 410812"/>
              <a:gd name="connsiteX1" fmla="*/ 288885 w 501570"/>
              <a:gd name="connsiteY1" fmla="*/ 1189 h 410812"/>
              <a:gd name="connsiteX2" fmla="*/ 501570 w 501570"/>
              <a:gd name="connsiteY2" fmla="*/ 205702 h 410812"/>
              <a:gd name="connsiteX3" fmla="*/ 288885 w 501570"/>
              <a:gd name="connsiteY3" fmla="*/ 410215 h 410812"/>
              <a:gd name="connsiteX4" fmla="*/ 0 w 501570"/>
              <a:gd name="connsiteY4" fmla="*/ 149822 h 410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1570" h="410812">
                <a:moveTo>
                  <a:pt x="0" y="149822"/>
                </a:moveTo>
                <a:cubicBezTo>
                  <a:pt x="0" y="36873"/>
                  <a:pt x="205290" y="-8124"/>
                  <a:pt x="288885" y="1189"/>
                </a:cubicBezTo>
                <a:cubicBezTo>
                  <a:pt x="372480" y="10502"/>
                  <a:pt x="501570" y="92753"/>
                  <a:pt x="501570" y="205702"/>
                </a:cubicBezTo>
                <a:cubicBezTo>
                  <a:pt x="501570" y="318651"/>
                  <a:pt x="372480" y="419528"/>
                  <a:pt x="288885" y="410215"/>
                </a:cubicBezTo>
                <a:cubicBezTo>
                  <a:pt x="205290" y="400902"/>
                  <a:pt x="0" y="262771"/>
                  <a:pt x="0" y="149822"/>
                </a:cubicBezTo>
                <a:close/>
              </a:path>
            </a:pathLst>
          </a:custGeom>
          <a:solidFill>
            <a:srgbClr val="AC102A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5" name="Picture 4">
            <a:extLst>
              <a:ext uri="{FF2B5EF4-FFF2-40B4-BE49-F238E27FC236}">
                <a16:creationId xmlns:a16="http://schemas.microsoft.com/office/drawing/2014/main" id="{71F9EE42-E28D-7F5D-1B4E-236225309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5112059" y="417087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6" name="Picture 4">
            <a:extLst>
              <a:ext uri="{FF2B5EF4-FFF2-40B4-BE49-F238E27FC236}">
                <a16:creationId xmlns:a16="http://schemas.microsoft.com/office/drawing/2014/main" id="{D0851D0F-8C76-B9BF-EC82-FE50A64456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4748060" y="4901678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7" name="Picture 4">
            <a:extLst>
              <a:ext uri="{FF2B5EF4-FFF2-40B4-BE49-F238E27FC236}">
                <a16:creationId xmlns:a16="http://schemas.microsoft.com/office/drawing/2014/main" id="{CB0A041A-D1EB-5EA9-C4C7-94F498FDFB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4720443" y="503988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8" name="Picture 4">
            <a:extLst>
              <a:ext uri="{FF2B5EF4-FFF2-40B4-BE49-F238E27FC236}">
                <a16:creationId xmlns:a16="http://schemas.microsoft.com/office/drawing/2014/main" id="{4B17C1FF-3200-508F-3B46-AB88571C1F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9556145">
            <a:off x="4833427" y="501242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9" name="Picture 4">
            <a:extLst>
              <a:ext uri="{FF2B5EF4-FFF2-40B4-BE49-F238E27FC236}">
                <a16:creationId xmlns:a16="http://schemas.microsoft.com/office/drawing/2014/main" id="{BE9158E5-7D2D-3535-A6B7-995B67B640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4867836" y="5159793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0" name="Picture 4">
            <a:extLst>
              <a:ext uri="{FF2B5EF4-FFF2-40B4-BE49-F238E27FC236}">
                <a16:creationId xmlns:a16="http://schemas.microsoft.com/office/drawing/2014/main" id="{267C7524-6329-788A-9FD8-1B32FCDD7D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4960831" y="5009561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1" name="Picture 4">
            <a:extLst>
              <a:ext uri="{FF2B5EF4-FFF2-40B4-BE49-F238E27FC236}">
                <a16:creationId xmlns:a16="http://schemas.microsoft.com/office/drawing/2014/main" id="{E8172947-671A-AADF-D022-7244363A92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868754">
            <a:off x="5264459" y="432327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2" name="Picture 4">
            <a:extLst>
              <a:ext uri="{FF2B5EF4-FFF2-40B4-BE49-F238E27FC236}">
                <a16:creationId xmlns:a16="http://schemas.microsoft.com/office/drawing/2014/main" id="{4B3C572B-731A-EBDB-3A4D-CC8DBC0FBE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005946">
            <a:off x="5315707" y="4237106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3" name="Picture 4">
            <a:extLst>
              <a:ext uri="{FF2B5EF4-FFF2-40B4-BE49-F238E27FC236}">
                <a16:creationId xmlns:a16="http://schemas.microsoft.com/office/drawing/2014/main" id="{5676F6A7-D551-A7DE-0A6E-137A932B2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099470">
            <a:off x="5269719" y="4466592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4" name="Picture 4">
            <a:extLst>
              <a:ext uri="{FF2B5EF4-FFF2-40B4-BE49-F238E27FC236}">
                <a16:creationId xmlns:a16="http://schemas.microsoft.com/office/drawing/2014/main" id="{CD189BE8-E36D-44E1-6293-BA9CFB3E89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812428">
            <a:off x="5124437" y="4326748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CC826D8F-1B46-1402-AA30-9CF57AAE3D52}"/>
              </a:ext>
            </a:extLst>
          </p:cNvPr>
          <p:cNvCxnSpPr>
            <a:cxnSpLocks/>
          </p:cNvCxnSpPr>
          <p:nvPr/>
        </p:nvCxnSpPr>
        <p:spPr>
          <a:xfrm>
            <a:off x="4366227" y="4639870"/>
            <a:ext cx="316362" cy="3242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0F06AAB0-1F48-ED22-C3BF-9D0AAD0E8167}"/>
              </a:ext>
            </a:extLst>
          </p:cNvPr>
          <p:cNvCxnSpPr>
            <a:cxnSpLocks/>
          </p:cNvCxnSpPr>
          <p:nvPr/>
        </p:nvCxnSpPr>
        <p:spPr>
          <a:xfrm>
            <a:off x="4681924" y="4302039"/>
            <a:ext cx="371078" cy="23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59516B1E-20C1-7807-DF0D-881508F7B561}"/>
              </a:ext>
            </a:extLst>
          </p:cNvPr>
          <p:cNvCxnSpPr>
            <a:cxnSpLocks/>
          </p:cNvCxnSpPr>
          <p:nvPr/>
        </p:nvCxnSpPr>
        <p:spPr>
          <a:xfrm>
            <a:off x="5465144" y="4430688"/>
            <a:ext cx="300881" cy="436842"/>
          </a:xfrm>
          <a:prstGeom prst="straightConnector1">
            <a:avLst/>
          </a:prstGeom>
          <a:ln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87A0C942-B2BB-5760-E99C-BAC0818C4FDF}"/>
              </a:ext>
            </a:extLst>
          </p:cNvPr>
          <p:cNvCxnSpPr>
            <a:cxnSpLocks/>
          </p:cNvCxnSpPr>
          <p:nvPr/>
        </p:nvCxnSpPr>
        <p:spPr>
          <a:xfrm>
            <a:off x="5071637" y="5216367"/>
            <a:ext cx="506073" cy="9551"/>
          </a:xfrm>
          <a:prstGeom prst="straightConnector1">
            <a:avLst/>
          </a:prstGeom>
          <a:ln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4" name="TextBox 233">
            <a:extLst>
              <a:ext uri="{FF2B5EF4-FFF2-40B4-BE49-F238E27FC236}">
                <a16:creationId xmlns:a16="http://schemas.microsoft.com/office/drawing/2014/main" id="{4F49A242-57B6-2887-882E-B28AED63B8B3}"/>
              </a:ext>
            </a:extLst>
          </p:cNvPr>
          <p:cNvSpPr txBox="1"/>
          <p:nvPr/>
        </p:nvSpPr>
        <p:spPr>
          <a:xfrm>
            <a:off x="4427085" y="5247197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TPOAb</a:t>
            </a:r>
            <a:endParaRPr lang="en-US" sz="700" dirty="0"/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36DD6883-65A6-A9A0-D03E-CC3AC177C8F8}"/>
              </a:ext>
            </a:extLst>
          </p:cNvPr>
          <p:cNvSpPr txBox="1"/>
          <p:nvPr/>
        </p:nvSpPr>
        <p:spPr>
          <a:xfrm>
            <a:off x="5255668" y="3945245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TGAb</a:t>
            </a:r>
            <a:endParaRPr lang="en-US" sz="700" dirty="0"/>
          </a:p>
        </p:txBody>
      </p: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A68FBDE0-DA9C-02D7-6A50-779DD16B314A}"/>
              </a:ext>
            </a:extLst>
          </p:cNvPr>
          <p:cNvCxnSpPr>
            <a:cxnSpLocks/>
          </p:cNvCxnSpPr>
          <p:nvPr/>
        </p:nvCxnSpPr>
        <p:spPr>
          <a:xfrm>
            <a:off x="6282712" y="3351365"/>
            <a:ext cx="232388" cy="1974968"/>
          </a:xfrm>
          <a:prstGeom prst="straightConnector1">
            <a:avLst/>
          </a:prstGeom>
          <a:ln w="19050">
            <a:solidFill>
              <a:srgbClr val="FF0000"/>
            </a:solidFill>
            <a:headEnd w="lg" len="med"/>
            <a:tailEnd type="oval" w="lg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8F4E0376-DF59-2A61-B231-437EDB12DF71}"/>
              </a:ext>
            </a:extLst>
          </p:cNvPr>
          <p:cNvSpPr/>
          <p:nvPr/>
        </p:nvSpPr>
        <p:spPr>
          <a:xfrm>
            <a:off x="1696702" y="675212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F15FB9-97D3-DBDE-8016-80A2337BADA2}"/>
              </a:ext>
            </a:extLst>
          </p:cNvPr>
          <p:cNvSpPr/>
          <p:nvPr/>
        </p:nvSpPr>
        <p:spPr>
          <a:xfrm>
            <a:off x="1827952" y="683241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C3F501F-4693-528C-496C-204DEC4A43FB}"/>
              </a:ext>
            </a:extLst>
          </p:cNvPr>
          <p:cNvSpPr/>
          <p:nvPr/>
        </p:nvSpPr>
        <p:spPr>
          <a:xfrm>
            <a:off x="1677699" y="687898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A6B88BC-DF9D-A2D6-5B85-2DC70C0AE980}"/>
              </a:ext>
            </a:extLst>
          </p:cNvPr>
          <p:cNvSpPr/>
          <p:nvPr/>
        </p:nvSpPr>
        <p:spPr>
          <a:xfrm>
            <a:off x="1469915" y="707749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DA2442C-A615-F73D-AB50-01E150AADD51}"/>
              </a:ext>
            </a:extLst>
          </p:cNvPr>
          <p:cNvSpPr/>
          <p:nvPr/>
        </p:nvSpPr>
        <p:spPr>
          <a:xfrm>
            <a:off x="1601165" y="715778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ECF916E-23E2-518B-4A3B-A4BE30F9D39B}"/>
              </a:ext>
            </a:extLst>
          </p:cNvPr>
          <p:cNvSpPr/>
          <p:nvPr/>
        </p:nvSpPr>
        <p:spPr>
          <a:xfrm>
            <a:off x="1450912" y="7204351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0549E1E-FAF2-8389-9873-52C7EA6A0EFD}"/>
              </a:ext>
            </a:extLst>
          </p:cNvPr>
          <p:cNvSpPr/>
          <p:nvPr/>
        </p:nvSpPr>
        <p:spPr>
          <a:xfrm>
            <a:off x="1998825" y="703093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704B5C4-C1E4-8DA1-AE2C-AA4DF1372385}"/>
              </a:ext>
            </a:extLst>
          </p:cNvPr>
          <p:cNvSpPr/>
          <p:nvPr/>
        </p:nvSpPr>
        <p:spPr>
          <a:xfrm>
            <a:off x="2130075" y="711122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0FEEA39-2EF6-D502-CF09-F32D9BD6BDAB}"/>
              </a:ext>
            </a:extLst>
          </p:cNvPr>
          <p:cNvSpPr/>
          <p:nvPr/>
        </p:nvSpPr>
        <p:spPr>
          <a:xfrm>
            <a:off x="1979822" y="715778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A746D61-2EC5-7E67-065B-D4E9BDD39636}"/>
              </a:ext>
            </a:extLst>
          </p:cNvPr>
          <p:cNvSpPr/>
          <p:nvPr/>
        </p:nvSpPr>
        <p:spPr>
          <a:xfrm>
            <a:off x="1782343" y="7424803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935A51C-E5BB-370B-71BE-166E1F58ADE7}"/>
              </a:ext>
            </a:extLst>
          </p:cNvPr>
          <p:cNvSpPr/>
          <p:nvPr/>
        </p:nvSpPr>
        <p:spPr>
          <a:xfrm>
            <a:off x="1913593" y="7505094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A138259-6C16-915B-173C-D88DFBC33746}"/>
              </a:ext>
            </a:extLst>
          </p:cNvPr>
          <p:cNvSpPr/>
          <p:nvPr/>
        </p:nvSpPr>
        <p:spPr>
          <a:xfrm>
            <a:off x="1763340" y="755165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7B39D7-9FAE-947C-3379-7159A47B58AB}"/>
              </a:ext>
            </a:extLst>
          </p:cNvPr>
          <p:cNvSpPr txBox="1"/>
          <p:nvPr/>
        </p:nvSpPr>
        <p:spPr>
          <a:xfrm>
            <a:off x="202021" y="6993173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Cytokines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C3D03EBD-AC7F-4941-C7EB-7CCE837E9D67}"/>
              </a:ext>
            </a:extLst>
          </p:cNvPr>
          <p:cNvSpPr/>
          <p:nvPr/>
        </p:nvSpPr>
        <p:spPr>
          <a:xfrm>
            <a:off x="1527522" y="1445010"/>
            <a:ext cx="5326210" cy="9032490"/>
          </a:xfrm>
          <a:prstGeom prst="arc">
            <a:avLst>
              <a:gd name="adj1" fmla="val 9831488"/>
              <a:gd name="adj2" fmla="val 17543923"/>
            </a:avLst>
          </a:prstGeom>
          <a:ln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1789D30B-08F7-09BA-1FE1-21E926F41FED}"/>
              </a:ext>
            </a:extLst>
          </p:cNvPr>
          <p:cNvSpPr/>
          <p:nvPr/>
        </p:nvSpPr>
        <p:spPr>
          <a:xfrm>
            <a:off x="1360447" y="2446120"/>
            <a:ext cx="2958138" cy="7173105"/>
          </a:xfrm>
          <a:prstGeom prst="arc">
            <a:avLst>
              <a:gd name="adj1" fmla="val 15797123"/>
              <a:gd name="adj2" fmla="val 17543923"/>
            </a:avLst>
          </a:prstGeom>
          <a:ln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D9B325-5267-ED1F-E0E8-0302572B1B15}"/>
              </a:ext>
            </a:extLst>
          </p:cNvPr>
          <p:cNvSpPr txBox="1"/>
          <p:nvPr/>
        </p:nvSpPr>
        <p:spPr>
          <a:xfrm rot="5003910">
            <a:off x="5569610" y="4166588"/>
            <a:ext cx="171780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Perforin, Granzymes</a:t>
            </a:r>
          </a:p>
          <a:p>
            <a:endParaRPr lang="en-US" sz="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574519-ECA5-E964-B808-188576BADAC3}"/>
              </a:ext>
            </a:extLst>
          </p:cNvPr>
          <p:cNvSpPr txBox="1"/>
          <p:nvPr/>
        </p:nvSpPr>
        <p:spPr>
          <a:xfrm>
            <a:off x="6439376" y="3149941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CD8+ T-cell</a:t>
            </a:r>
            <a:endParaRPr lang="en-US" sz="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F3540-6032-89BE-311D-052C23B57224}"/>
              </a:ext>
            </a:extLst>
          </p:cNvPr>
          <p:cNvSpPr txBox="1"/>
          <p:nvPr/>
        </p:nvSpPr>
        <p:spPr>
          <a:xfrm>
            <a:off x="3221766" y="4582511"/>
            <a:ext cx="1717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B-Cell</a:t>
            </a:r>
          </a:p>
          <a:p>
            <a:r>
              <a:rPr lang="en-US" sz="1000" dirty="0"/>
              <a:t>(Plasma Cell)</a:t>
            </a:r>
            <a:endParaRPr lang="en-US" sz="1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1785F7-2C8E-52B9-DC9B-2577A646C548}"/>
              </a:ext>
            </a:extLst>
          </p:cNvPr>
          <p:cNvSpPr txBox="1"/>
          <p:nvPr/>
        </p:nvSpPr>
        <p:spPr>
          <a:xfrm>
            <a:off x="5808643" y="5456267"/>
            <a:ext cx="2017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Thyroid (</a:t>
            </a:r>
            <a:r>
              <a:rPr lang="en-US" dirty="0" err="1"/>
              <a:t>FTS</a:t>
            </a:r>
            <a:r>
              <a:rPr lang="en-US" baseline="-25000" dirty="0" err="1"/>
              <a:t>ize</a:t>
            </a:r>
            <a:r>
              <a:rPr lang="en-US" dirty="0"/>
              <a:t>)</a:t>
            </a:r>
            <a:endParaRPr lang="en-US" sz="700" dirty="0"/>
          </a:p>
        </p:txBody>
      </p:sp>
      <p:pic>
        <p:nvPicPr>
          <p:cNvPr id="399" name="Picture 398">
            <a:extLst>
              <a:ext uri="{FF2B5EF4-FFF2-40B4-BE49-F238E27FC236}">
                <a16:creationId xmlns:a16="http://schemas.microsoft.com/office/drawing/2014/main" id="{F51F01F4-D0F0-A3A1-0CBD-89C1D75CB1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25" r="58365"/>
          <a:stretch/>
        </p:blipFill>
        <p:spPr>
          <a:xfrm>
            <a:off x="9160449" y="2446120"/>
            <a:ext cx="8925530" cy="5998778"/>
          </a:xfrm>
          <a:prstGeom prst="rect">
            <a:avLst/>
          </a:prstGeom>
        </p:spPr>
      </p:pic>
      <p:sp>
        <p:nvSpPr>
          <p:cNvPr id="400" name="Arrow: Up 399">
            <a:extLst>
              <a:ext uri="{FF2B5EF4-FFF2-40B4-BE49-F238E27FC236}">
                <a16:creationId xmlns:a16="http://schemas.microsoft.com/office/drawing/2014/main" id="{104F8B2C-C917-B568-2039-66558037FBD7}"/>
              </a:ext>
            </a:extLst>
          </p:cNvPr>
          <p:cNvSpPr/>
          <p:nvPr/>
        </p:nvSpPr>
        <p:spPr>
          <a:xfrm rot="5400000">
            <a:off x="8823691" y="4087527"/>
            <a:ext cx="639795" cy="2199806"/>
          </a:xfrm>
          <a:prstGeom prst="upArrow">
            <a:avLst>
              <a:gd name="adj1" fmla="val 36077"/>
              <a:gd name="adj2" fmla="val 91024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TextBox 400">
            <a:extLst>
              <a:ext uri="{FF2B5EF4-FFF2-40B4-BE49-F238E27FC236}">
                <a16:creationId xmlns:a16="http://schemas.microsoft.com/office/drawing/2014/main" id="{29F7A9FF-EDAC-2E5F-071A-4A97C13B1458}"/>
              </a:ext>
            </a:extLst>
          </p:cNvPr>
          <p:cNvSpPr txBox="1"/>
          <p:nvPr/>
        </p:nvSpPr>
        <p:spPr>
          <a:xfrm>
            <a:off x="7855371" y="4347641"/>
            <a:ext cx="2427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Formalize with Control Notation</a:t>
            </a:r>
          </a:p>
        </p:txBody>
      </p:sp>
      <p:sp>
        <p:nvSpPr>
          <p:cNvPr id="402" name="TextBox 401">
            <a:extLst>
              <a:ext uri="{FF2B5EF4-FFF2-40B4-BE49-F238E27FC236}">
                <a16:creationId xmlns:a16="http://schemas.microsoft.com/office/drawing/2014/main" id="{1E62F254-27AE-9F35-F2A8-D2234DA8BE8C}"/>
              </a:ext>
            </a:extLst>
          </p:cNvPr>
          <p:cNvSpPr txBox="1"/>
          <p:nvPr/>
        </p:nvSpPr>
        <p:spPr>
          <a:xfrm>
            <a:off x="11951819" y="8607597"/>
            <a:ext cx="3342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Degradation terms made explicit via “leaks”</a:t>
            </a:r>
          </a:p>
        </p:txBody>
      </p:sp>
      <p:sp>
        <p:nvSpPr>
          <p:cNvPr id="403" name="TextBox 402">
            <a:extLst>
              <a:ext uri="{FF2B5EF4-FFF2-40B4-BE49-F238E27FC236}">
                <a16:creationId xmlns:a16="http://schemas.microsoft.com/office/drawing/2014/main" id="{F5B7F64B-AEE4-469F-D10D-8416EF0B74A3}"/>
              </a:ext>
            </a:extLst>
          </p:cNvPr>
          <p:cNvSpPr txBox="1"/>
          <p:nvPr/>
        </p:nvSpPr>
        <p:spPr>
          <a:xfrm>
            <a:off x="377111" y="341887"/>
            <a:ext cx="8099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Same Immune subsystem, new notation</a:t>
            </a:r>
            <a:endParaRPr 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53678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0" grpId="0" animBg="1"/>
      <p:bldP spid="401" grpId="0"/>
      <p:bldP spid="40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Picture 398">
            <a:extLst>
              <a:ext uri="{FF2B5EF4-FFF2-40B4-BE49-F238E27FC236}">
                <a16:creationId xmlns:a16="http://schemas.microsoft.com/office/drawing/2014/main" id="{F51F01F4-D0F0-A3A1-0CBD-89C1D75CB1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25" r="58365"/>
          <a:stretch/>
        </p:blipFill>
        <p:spPr>
          <a:xfrm>
            <a:off x="2608867" y="341887"/>
            <a:ext cx="13399748" cy="9005864"/>
          </a:xfrm>
          <a:prstGeom prst="rect">
            <a:avLst/>
          </a:prstGeom>
        </p:spPr>
      </p:pic>
      <p:sp>
        <p:nvSpPr>
          <p:cNvPr id="403" name="TextBox 402">
            <a:extLst>
              <a:ext uri="{FF2B5EF4-FFF2-40B4-BE49-F238E27FC236}">
                <a16:creationId xmlns:a16="http://schemas.microsoft.com/office/drawing/2014/main" id="{F5B7F64B-AEE4-469F-D10D-8416EF0B74A3}"/>
              </a:ext>
            </a:extLst>
          </p:cNvPr>
          <p:cNvSpPr txBox="1"/>
          <p:nvPr/>
        </p:nvSpPr>
        <p:spPr>
          <a:xfrm>
            <a:off x="377111" y="341887"/>
            <a:ext cx="8099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Same Immune subsystem, new notation</a:t>
            </a:r>
            <a:endParaRPr lang="en-US" sz="1050" b="1" dirty="0"/>
          </a:p>
        </p:txBody>
      </p:sp>
    </p:spTree>
    <p:extLst>
      <p:ext uri="{BB962C8B-B14F-4D97-AF65-F5344CB8AC3E}">
        <p14:creationId xmlns:p14="http://schemas.microsoft.com/office/powerpoint/2010/main" val="3687001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2">
            <a:extLst>
              <a:ext uri="{FF2B5EF4-FFF2-40B4-BE49-F238E27FC236}">
                <a16:creationId xmlns:a16="http://schemas.microsoft.com/office/drawing/2014/main" id="{51FE4CDA-3C51-FC90-90D8-961D1D3BC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68074" y="8606181"/>
            <a:ext cx="584000" cy="84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25167F99-CDE4-34AA-C0F8-849F9393E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250" y="436329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D754F640-8AFB-44A5-DEDD-3FD470A5A7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0339" y="4692548"/>
            <a:ext cx="1315470" cy="1596020"/>
          </a:xfrm>
          <a:prstGeom prst="rect">
            <a:avLst/>
          </a:prstGeom>
        </p:spPr>
      </p:pic>
      <p:pic>
        <p:nvPicPr>
          <p:cNvPr id="105" name="Picture 2">
            <a:extLst>
              <a:ext uri="{FF2B5EF4-FFF2-40B4-BE49-F238E27FC236}">
                <a16:creationId xmlns:a16="http://schemas.microsoft.com/office/drawing/2014/main" id="{59518C77-6F10-50CD-8304-C9F373BDA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01527" y="7702238"/>
            <a:ext cx="1333105" cy="9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4" descr="brain stem Icon - Free PNG &amp; SVG 716581 - Noun Project">
            <a:extLst>
              <a:ext uri="{FF2B5EF4-FFF2-40B4-BE49-F238E27FC236}">
                <a16:creationId xmlns:a16="http://schemas.microsoft.com/office/drawing/2014/main" id="{E7AA0FD2-F0A5-1912-1B1C-2C32AC142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7015" y="1027476"/>
            <a:ext cx="2039029" cy="203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" name="Picture 6">
            <a:extLst>
              <a:ext uri="{FF2B5EF4-FFF2-40B4-BE49-F238E27FC236}">
                <a16:creationId xmlns:a16="http://schemas.microsoft.com/office/drawing/2014/main" id="{0C007800-BB78-C214-AF33-20A7929809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0384" y="5177638"/>
            <a:ext cx="1003180" cy="628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8">
            <a:extLst>
              <a:ext uri="{FF2B5EF4-FFF2-40B4-BE49-F238E27FC236}">
                <a16:creationId xmlns:a16="http://schemas.microsoft.com/office/drawing/2014/main" id="{19EBAA3F-CEE0-959C-4476-75ED44796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117" y="6309866"/>
            <a:ext cx="1008985" cy="63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8F2E2284-90E7-275E-2DF9-887AAB9F2BED}"/>
              </a:ext>
            </a:extLst>
          </p:cNvPr>
          <p:cNvCxnSpPr>
            <a:cxnSpLocks/>
          </p:cNvCxnSpPr>
          <p:nvPr/>
        </p:nvCxnSpPr>
        <p:spPr>
          <a:xfrm>
            <a:off x="8381827" y="5656106"/>
            <a:ext cx="2912545" cy="816435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ADB2226F-2A9F-118E-9A6F-FDB5CD5F7D3F}"/>
              </a:ext>
            </a:extLst>
          </p:cNvPr>
          <p:cNvCxnSpPr>
            <a:cxnSpLocks/>
          </p:cNvCxnSpPr>
          <p:nvPr/>
        </p:nvCxnSpPr>
        <p:spPr>
          <a:xfrm>
            <a:off x="8334737" y="5805718"/>
            <a:ext cx="2959635" cy="835170"/>
          </a:xfrm>
          <a:prstGeom prst="straightConnector1">
            <a:avLst/>
          </a:prstGeom>
          <a:ln w="31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87AF5225-C9D0-DCFF-735F-1668674A1A00}"/>
              </a:ext>
            </a:extLst>
          </p:cNvPr>
          <p:cNvSpPr txBox="1"/>
          <p:nvPr/>
        </p:nvSpPr>
        <p:spPr>
          <a:xfrm>
            <a:off x="10056969" y="657792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712D2F8-27A1-F1DD-4BD8-30A515F1BB9D}"/>
              </a:ext>
            </a:extLst>
          </p:cNvPr>
          <p:cNvSpPr txBox="1"/>
          <p:nvPr/>
        </p:nvSpPr>
        <p:spPr>
          <a:xfrm>
            <a:off x="10342412" y="580571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E1C23F98-B85D-2F1B-01A6-C6ACE056C8A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7567" y="3395553"/>
            <a:ext cx="2836915" cy="3663830"/>
          </a:xfrm>
          <a:prstGeom prst="rect">
            <a:avLst/>
          </a:prstGeom>
        </p:spPr>
      </p:pic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E0C825B8-D586-C74B-2067-F249ACC4DB5F}"/>
              </a:ext>
            </a:extLst>
          </p:cNvPr>
          <p:cNvCxnSpPr>
            <a:cxnSpLocks/>
          </p:cNvCxnSpPr>
          <p:nvPr/>
        </p:nvCxnSpPr>
        <p:spPr>
          <a:xfrm flipH="1">
            <a:off x="8381827" y="4197833"/>
            <a:ext cx="2709345" cy="66720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5" name="Picture 10" descr="Thyrotropin-releasing hormone - Wikipedia">
            <a:extLst>
              <a:ext uri="{FF2B5EF4-FFF2-40B4-BE49-F238E27FC236}">
                <a16:creationId xmlns:a16="http://schemas.microsoft.com/office/drawing/2014/main" id="{405E03E4-7F8A-1793-F8B5-39381CF94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0389" y="3643233"/>
            <a:ext cx="762340" cy="80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TextBox 115">
            <a:extLst>
              <a:ext uri="{FF2B5EF4-FFF2-40B4-BE49-F238E27FC236}">
                <a16:creationId xmlns:a16="http://schemas.microsoft.com/office/drawing/2014/main" id="{98482849-4BFE-C572-6FDD-4E50E7C12042}"/>
              </a:ext>
            </a:extLst>
          </p:cNvPr>
          <p:cNvSpPr txBox="1"/>
          <p:nvPr/>
        </p:nvSpPr>
        <p:spPr>
          <a:xfrm>
            <a:off x="8561669" y="4274313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E185E6A9-C3FB-ED58-A2A3-863F1F7CE9D8}"/>
              </a:ext>
            </a:extLst>
          </p:cNvPr>
          <p:cNvCxnSpPr>
            <a:cxnSpLocks/>
          </p:cNvCxnSpPr>
          <p:nvPr/>
        </p:nvCxnSpPr>
        <p:spPr>
          <a:xfrm>
            <a:off x="11710634" y="2891411"/>
            <a:ext cx="0" cy="931885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8" name="Picture 10" descr="Thyrotropin-releasing hormone - Wikipedia">
            <a:extLst>
              <a:ext uri="{FF2B5EF4-FFF2-40B4-BE49-F238E27FC236}">
                <a16:creationId xmlns:a16="http://schemas.microsoft.com/office/drawing/2014/main" id="{B98A5BB2-0E7E-ECB3-CFBB-9A5D36C3D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1169" y="3117211"/>
            <a:ext cx="452390" cy="480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370B6FED-58AF-4A92-72FC-89F86132EF5B}"/>
              </a:ext>
            </a:extLst>
          </p:cNvPr>
          <p:cNvCxnSpPr>
            <a:cxnSpLocks/>
          </p:cNvCxnSpPr>
          <p:nvPr/>
        </p:nvCxnSpPr>
        <p:spPr>
          <a:xfrm flipV="1">
            <a:off x="12124609" y="2848788"/>
            <a:ext cx="0" cy="1017130"/>
          </a:xfrm>
          <a:prstGeom prst="straightConnector1">
            <a:avLst/>
          </a:prstGeom>
          <a:ln w="22225">
            <a:prstDash val="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0DB8B242-33A7-38CB-1EAD-CBEB1F7C1D66}"/>
              </a:ext>
            </a:extLst>
          </p:cNvPr>
          <p:cNvCxnSpPr>
            <a:cxnSpLocks/>
          </p:cNvCxnSpPr>
          <p:nvPr/>
        </p:nvCxnSpPr>
        <p:spPr>
          <a:xfrm flipV="1">
            <a:off x="12273689" y="2848788"/>
            <a:ext cx="0" cy="1017130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15058236-EDD8-69AA-73C2-C90DC2F98F20}"/>
              </a:ext>
            </a:extLst>
          </p:cNvPr>
          <p:cNvSpPr txBox="1"/>
          <p:nvPr/>
        </p:nvSpPr>
        <p:spPr>
          <a:xfrm>
            <a:off x="12236229" y="290191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E222ADF-6286-EC9F-4167-0F68AA5BA011}"/>
              </a:ext>
            </a:extLst>
          </p:cNvPr>
          <p:cNvSpPr txBox="1"/>
          <p:nvPr/>
        </p:nvSpPr>
        <p:spPr>
          <a:xfrm>
            <a:off x="11758277" y="290190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50E8A35-9B2A-5C47-9348-FCD8B744B164}"/>
              </a:ext>
            </a:extLst>
          </p:cNvPr>
          <p:cNvSpPr txBox="1"/>
          <p:nvPr/>
        </p:nvSpPr>
        <p:spPr>
          <a:xfrm>
            <a:off x="11110104" y="3564013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sp>
        <p:nvSpPr>
          <p:cNvPr id="124" name="Arc 123">
            <a:extLst>
              <a:ext uri="{FF2B5EF4-FFF2-40B4-BE49-F238E27FC236}">
                <a16:creationId xmlns:a16="http://schemas.microsoft.com/office/drawing/2014/main" id="{D4769ADB-F507-51BA-6B2D-80D7EE318422}"/>
              </a:ext>
            </a:extLst>
          </p:cNvPr>
          <p:cNvSpPr/>
          <p:nvPr/>
        </p:nvSpPr>
        <p:spPr>
          <a:xfrm rot="11782933">
            <a:off x="11863617" y="1850095"/>
            <a:ext cx="461600" cy="460559"/>
          </a:xfrm>
          <a:prstGeom prst="arc">
            <a:avLst>
              <a:gd name="adj1" fmla="val 16200000"/>
              <a:gd name="adj2" fmla="val 10048830"/>
            </a:avLst>
          </a:prstGeom>
          <a:ln w="15875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58F6170-E10C-BCA4-02DE-729F45A94E88}"/>
              </a:ext>
            </a:extLst>
          </p:cNvPr>
          <p:cNvSpPr txBox="1"/>
          <p:nvPr/>
        </p:nvSpPr>
        <p:spPr>
          <a:xfrm>
            <a:off x="11375980" y="1747527"/>
            <a:ext cx="645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TRH</a:t>
            </a:r>
          </a:p>
        </p:txBody>
      </p:sp>
      <p:sp>
        <p:nvSpPr>
          <p:cNvPr id="126" name="Arc 125">
            <a:extLst>
              <a:ext uri="{FF2B5EF4-FFF2-40B4-BE49-F238E27FC236}">
                <a16:creationId xmlns:a16="http://schemas.microsoft.com/office/drawing/2014/main" id="{32B63F09-B5A6-24E7-D362-A5BFE2F9DCC7}"/>
              </a:ext>
            </a:extLst>
          </p:cNvPr>
          <p:cNvSpPr/>
          <p:nvPr/>
        </p:nvSpPr>
        <p:spPr>
          <a:xfrm rot="18817741">
            <a:off x="12802219" y="1314868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158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1C0BEEAC-295E-5743-53E8-994BE22C0EA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6172" y="1491361"/>
            <a:ext cx="731775" cy="458045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B1FC8150-33FC-D610-E7AB-69997A9B2955}"/>
              </a:ext>
            </a:extLst>
          </p:cNvPr>
          <p:cNvSpPr txBox="1"/>
          <p:nvPr/>
        </p:nvSpPr>
        <p:spPr>
          <a:xfrm>
            <a:off x="12917169" y="1918557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AFDF658-E828-1B87-477E-BC43F4FC67A9}"/>
              </a:ext>
            </a:extLst>
          </p:cNvPr>
          <p:cNvSpPr txBox="1"/>
          <p:nvPr/>
        </p:nvSpPr>
        <p:spPr>
          <a:xfrm>
            <a:off x="13195707" y="238412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8B9EA84-EB8F-43D7-5A04-D43735AD0379}"/>
              </a:ext>
            </a:extLst>
          </p:cNvPr>
          <p:cNvSpPr txBox="1"/>
          <p:nvPr/>
        </p:nvSpPr>
        <p:spPr>
          <a:xfrm>
            <a:off x="13154307" y="97682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1" name="Arc 130">
            <a:extLst>
              <a:ext uri="{FF2B5EF4-FFF2-40B4-BE49-F238E27FC236}">
                <a16:creationId xmlns:a16="http://schemas.microsoft.com/office/drawing/2014/main" id="{53CA30ED-21C6-1A03-9BA7-43A987DE31E4}"/>
              </a:ext>
            </a:extLst>
          </p:cNvPr>
          <p:cNvSpPr/>
          <p:nvPr/>
        </p:nvSpPr>
        <p:spPr>
          <a:xfrm rot="18817741">
            <a:off x="15558759" y="5139553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6350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EB6D6AC5-38D6-28E6-A8DD-2565E2F863C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2712" y="5316046"/>
            <a:ext cx="731775" cy="458045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4063258B-4CB0-BD13-8980-C4636CC6344B}"/>
              </a:ext>
            </a:extLst>
          </p:cNvPr>
          <p:cNvSpPr txBox="1"/>
          <p:nvPr/>
        </p:nvSpPr>
        <p:spPr>
          <a:xfrm>
            <a:off x="15673709" y="5743242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CB4B613-9B01-9A8B-3E80-C6FE606D7D51}"/>
              </a:ext>
            </a:extLst>
          </p:cNvPr>
          <p:cNvSpPr txBox="1"/>
          <p:nvPr/>
        </p:nvSpPr>
        <p:spPr>
          <a:xfrm>
            <a:off x="15952247" y="620880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5E49A26-5841-8DA2-CC3B-FFDB5B7CD5D9}"/>
              </a:ext>
            </a:extLst>
          </p:cNvPr>
          <p:cNvSpPr txBox="1"/>
          <p:nvPr/>
        </p:nvSpPr>
        <p:spPr>
          <a:xfrm>
            <a:off x="15910847" y="480150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6" name="Arc 135">
            <a:extLst>
              <a:ext uri="{FF2B5EF4-FFF2-40B4-BE49-F238E27FC236}">
                <a16:creationId xmlns:a16="http://schemas.microsoft.com/office/drawing/2014/main" id="{84341923-0FEC-596D-C55B-414D497AABEA}"/>
              </a:ext>
            </a:extLst>
          </p:cNvPr>
          <p:cNvSpPr/>
          <p:nvPr/>
        </p:nvSpPr>
        <p:spPr>
          <a:xfrm rot="18817741">
            <a:off x="15658789" y="7971643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285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F1FD8C7F-CC42-9B55-C601-36996407E0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2742" y="8148136"/>
            <a:ext cx="731775" cy="458045"/>
          </a:xfrm>
          <a:prstGeom prst="rect">
            <a:avLst/>
          </a:prstGeom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34622D98-941A-8502-BA36-5BA614BB37CB}"/>
              </a:ext>
            </a:extLst>
          </p:cNvPr>
          <p:cNvSpPr txBox="1"/>
          <p:nvPr/>
        </p:nvSpPr>
        <p:spPr>
          <a:xfrm>
            <a:off x="15773739" y="8575332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98B2512-FDB9-C6AE-54A8-4897C5CD32E0}"/>
              </a:ext>
            </a:extLst>
          </p:cNvPr>
          <p:cNvSpPr txBox="1"/>
          <p:nvPr/>
        </p:nvSpPr>
        <p:spPr>
          <a:xfrm>
            <a:off x="16052272" y="904089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CAD954D-FE6D-DDB1-92EA-0D194EE3DD23}"/>
              </a:ext>
            </a:extLst>
          </p:cNvPr>
          <p:cNvSpPr txBox="1"/>
          <p:nvPr/>
        </p:nvSpPr>
        <p:spPr>
          <a:xfrm>
            <a:off x="16010872" y="763359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FA8079C6-0ABB-E41F-DDBB-0129C0830E2D}"/>
              </a:ext>
            </a:extLst>
          </p:cNvPr>
          <p:cNvCxnSpPr>
            <a:cxnSpLocks/>
          </p:cNvCxnSpPr>
          <p:nvPr/>
        </p:nvCxnSpPr>
        <p:spPr>
          <a:xfrm>
            <a:off x="12384574" y="6677861"/>
            <a:ext cx="1960580" cy="1066625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12B53F9E-F4DE-0326-5B33-3F22EC41A1DB}"/>
              </a:ext>
            </a:extLst>
          </p:cNvPr>
          <p:cNvCxnSpPr>
            <a:cxnSpLocks/>
          </p:cNvCxnSpPr>
          <p:nvPr/>
        </p:nvCxnSpPr>
        <p:spPr>
          <a:xfrm>
            <a:off x="12337487" y="6827468"/>
            <a:ext cx="1872375" cy="1050980"/>
          </a:xfrm>
          <a:prstGeom prst="straightConnector1">
            <a:avLst/>
          </a:prstGeom>
          <a:ln w="3175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D5FCEC52-2347-7CFC-647A-39B897FBA135}"/>
              </a:ext>
            </a:extLst>
          </p:cNvPr>
          <p:cNvSpPr txBox="1"/>
          <p:nvPr/>
        </p:nvSpPr>
        <p:spPr>
          <a:xfrm>
            <a:off x="13322499" y="755982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06905D5A-601B-FB50-226E-ADB98B551DDC}"/>
              </a:ext>
            </a:extLst>
          </p:cNvPr>
          <p:cNvSpPr txBox="1"/>
          <p:nvPr/>
        </p:nvSpPr>
        <p:spPr>
          <a:xfrm>
            <a:off x="14012912" y="722202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BFF7C0-0483-8824-136C-E2153182CD7C}"/>
              </a:ext>
            </a:extLst>
          </p:cNvPr>
          <p:cNvCxnSpPr>
            <a:cxnSpLocks/>
          </p:cNvCxnSpPr>
          <p:nvPr/>
        </p:nvCxnSpPr>
        <p:spPr>
          <a:xfrm flipV="1">
            <a:off x="12428827" y="5805721"/>
            <a:ext cx="1791625" cy="53155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A7421B69-6A37-282B-3D83-3071AD12BBCB}"/>
              </a:ext>
            </a:extLst>
          </p:cNvPr>
          <p:cNvCxnSpPr>
            <a:cxnSpLocks/>
          </p:cNvCxnSpPr>
          <p:nvPr/>
        </p:nvCxnSpPr>
        <p:spPr>
          <a:xfrm flipV="1">
            <a:off x="12381737" y="5950831"/>
            <a:ext cx="1828125" cy="57655"/>
          </a:xfrm>
          <a:prstGeom prst="straightConnector1">
            <a:avLst/>
          </a:prstGeom>
          <a:ln w="3175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1341B5B5-380E-9EF1-E958-37298EC57435}"/>
              </a:ext>
            </a:extLst>
          </p:cNvPr>
          <p:cNvSpPr txBox="1"/>
          <p:nvPr/>
        </p:nvSpPr>
        <p:spPr>
          <a:xfrm>
            <a:off x="13691119" y="5940536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BA9AFE2E-45A9-81ED-F77F-5FECD56CF769}"/>
              </a:ext>
            </a:extLst>
          </p:cNvPr>
          <p:cNvSpPr txBox="1"/>
          <p:nvPr/>
        </p:nvSpPr>
        <p:spPr>
          <a:xfrm>
            <a:off x="13645277" y="548946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pic>
        <p:nvPicPr>
          <p:cNvPr id="149" name="Picture 2">
            <a:extLst>
              <a:ext uri="{FF2B5EF4-FFF2-40B4-BE49-F238E27FC236}">
                <a16:creationId xmlns:a16="http://schemas.microsoft.com/office/drawing/2014/main" id="{BA2900DF-E269-A838-B028-146C91E6A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8795" y="6852524"/>
            <a:ext cx="1521100" cy="147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F67F977C-E1AE-76E0-FA78-C1991E7382FF}"/>
              </a:ext>
            </a:extLst>
          </p:cNvPr>
          <p:cNvCxnSpPr>
            <a:cxnSpLocks/>
          </p:cNvCxnSpPr>
          <p:nvPr/>
        </p:nvCxnSpPr>
        <p:spPr>
          <a:xfrm flipH="1">
            <a:off x="5924191" y="6064326"/>
            <a:ext cx="632971" cy="76314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4" name="Oval 153">
            <a:extLst>
              <a:ext uri="{FF2B5EF4-FFF2-40B4-BE49-F238E27FC236}">
                <a16:creationId xmlns:a16="http://schemas.microsoft.com/office/drawing/2014/main" id="{44528544-7318-EEC5-EA29-DF9839D731B2}"/>
              </a:ext>
            </a:extLst>
          </p:cNvPr>
          <p:cNvSpPr/>
          <p:nvPr/>
        </p:nvSpPr>
        <p:spPr>
          <a:xfrm>
            <a:off x="3082600" y="7126797"/>
            <a:ext cx="2106172" cy="175226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070DD68E-18A9-1756-59BB-FE76527429A9}"/>
              </a:ext>
            </a:extLst>
          </p:cNvPr>
          <p:cNvSpPr/>
          <p:nvPr/>
        </p:nvSpPr>
        <p:spPr>
          <a:xfrm>
            <a:off x="3911887" y="7624852"/>
            <a:ext cx="1168400" cy="101416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647FD94-0842-1E22-ACD3-AFB4B4426559}"/>
              </a:ext>
            </a:extLst>
          </p:cNvPr>
          <p:cNvSpPr txBox="1"/>
          <p:nvPr/>
        </p:nvSpPr>
        <p:spPr>
          <a:xfrm>
            <a:off x="14133970" y="8856231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Fast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A8026AED-3613-0D7F-FECD-7147F7EC57B2}"/>
              </a:ext>
            </a:extLst>
          </p:cNvPr>
          <p:cNvSpPr txBox="1"/>
          <p:nvPr/>
        </p:nvSpPr>
        <p:spPr>
          <a:xfrm>
            <a:off x="14787867" y="6341331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Slow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C0294D8-6B94-2AF0-D808-7831DFE670E1}"/>
              </a:ext>
            </a:extLst>
          </p:cNvPr>
          <p:cNvSpPr txBox="1"/>
          <p:nvPr/>
        </p:nvSpPr>
        <p:spPr>
          <a:xfrm>
            <a:off x="6128732" y="7744481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Dendritic Cell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87EC89AA-8FB2-B38D-9164-22B560C4F309}"/>
              </a:ext>
            </a:extLst>
          </p:cNvPr>
          <p:cNvSpPr/>
          <p:nvPr/>
        </p:nvSpPr>
        <p:spPr>
          <a:xfrm>
            <a:off x="6611188" y="6125202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A0AC1740-F46E-CE70-C281-0D8E513D4590}"/>
              </a:ext>
            </a:extLst>
          </p:cNvPr>
          <p:cNvSpPr/>
          <p:nvPr/>
        </p:nvSpPr>
        <p:spPr>
          <a:xfrm>
            <a:off x="6790784" y="6227278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C23A987B-555B-A7E2-E062-4F159ECFFC7F}"/>
              </a:ext>
            </a:extLst>
          </p:cNvPr>
          <p:cNvSpPr/>
          <p:nvPr/>
        </p:nvSpPr>
        <p:spPr>
          <a:xfrm>
            <a:off x="6686845" y="6269783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8CAB527A-1086-E77C-16EB-E3436AA5AA6A}"/>
              </a:ext>
            </a:extLst>
          </p:cNvPr>
          <p:cNvSpPr/>
          <p:nvPr/>
        </p:nvSpPr>
        <p:spPr>
          <a:xfrm>
            <a:off x="6568570" y="6234516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25C7981-C316-05FD-A42D-E7CD61B6A99A}"/>
              </a:ext>
            </a:extLst>
          </p:cNvPr>
          <p:cNvSpPr/>
          <p:nvPr/>
        </p:nvSpPr>
        <p:spPr>
          <a:xfrm>
            <a:off x="4918795" y="7406688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409167CE-99BA-26ED-E241-74EA6B883E6E}"/>
              </a:ext>
            </a:extLst>
          </p:cNvPr>
          <p:cNvSpPr/>
          <p:nvPr/>
        </p:nvSpPr>
        <p:spPr>
          <a:xfrm>
            <a:off x="5050789" y="7316024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8FF131E8-7F14-DFFA-95CA-213169FC7C1F}"/>
              </a:ext>
            </a:extLst>
          </p:cNvPr>
          <p:cNvSpPr txBox="1"/>
          <p:nvPr/>
        </p:nvSpPr>
        <p:spPr>
          <a:xfrm>
            <a:off x="3570817" y="8900375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CD4+ Cells</a:t>
            </a:r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EC42EFCA-25DC-90C4-1D9B-49E43F272E1E}"/>
              </a:ext>
            </a:extLst>
          </p:cNvPr>
          <p:cNvSpPr/>
          <p:nvPr/>
        </p:nvSpPr>
        <p:spPr>
          <a:xfrm>
            <a:off x="4306901" y="3361687"/>
            <a:ext cx="1220613" cy="1090895"/>
          </a:xfrm>
          <a:prstGeom prst="ellipse">
            <a:avLst/>
          </a:prstGeom>
          <a:solidFill>
            <a:srgbClr val="DEEFF0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AAAC59B9-E451-140A-4894-4D9B3B26EA93}"/>
              </a:ext>
            </a:extLst>
          </p:cNvPr>
          <p:cNvSpPr/>
          <p:nvPr/>
        </p:nvSpPr>
        <p:spPr>
          <a:xfrm>
            <a:off x="4403150" y="3526884"/>
            <a:ext cx="677136" cy="793163"/>
          </a:xfrm>
          <a:prstGeom prst="ellipse">
            <a:avLst/>
          </a:prstGeom>
          <a:solidFill>
            <a:srgbClr val="489A9E"/>
          </a:solidFill>
          <a:ln>
            <a:solidFill>
              <a:srgbClr val="DEEF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0" name="Picture 179">
            <a:extLst>
              <a:ext uri="{FF2B5EF4-FFF2-40B4-BE49-F238E27FC236}">
                <a16:creationId xmlns:a16="http://schemas.microsoft.com/office/drawing/2014/main" id="{9D4E7741-C533-6017-C44B-CB97A1095C38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5" t="16985" r="38438" b="42988"/>
          <a:stretch/>
        </p:blipFill>
        <p:spPr>
          <a:xfrm rot="21074656" flipH="1">
            <a:off x="12079485" y="2121570"/>
            <a:ext cx="293837" cy="223007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819E6687-E9CC-470A-B37B-727D1CC5D561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2" t="63304" r="55109"/>
          <a:stretch/>
        </p:blipFill>
        <p:spPr>
          <a:xfrm rot="863365">
            <a:off x="12062161" y="2276265"/>
            <a:ext cx="172196" cy="212335"/>
          </a:xfrm>
          <a:prstGeom prst="rect">
            <a:avLst/>
          </a:prstGeom>
        </p:spPr>
      </p:pic>
      <p:sp>
        <p:nvSpPr>
          <p:cNvPr id="182" name="TextBox 181">
            <a:extLst>
              <a:ext uri="{FF2B5EF4-FFF2-40B4-BE49-F238E27FC236}">
                <a16:creationId xmlns:a16="http://schemas.microsoft.com/office/drawing/2014/main" id="{894E5A9F-2946-D9E6-B03F-97929D65280F}"/>
              </a:ext>
            </a:extLst>
          </p:cNvPr>
          <p:cNvSpPr txBox="1"/>
          <p:nvPr/>
        </p:nvSpPr>
        <p:spPr>
          <a:xfrm>
            <a:off x="12124609" y="2297793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Pituitary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6CC6B73-F25A-114C-BE3F-8C654098302B}"/>
              </a:ext>
            </a:extLst>
          </p:cNvPr>
          <p:cNvSpPr txBox="1"/>
          <p:nvPr/>
        </p:nvSpPr>
        <p:spPr>
          <a:xfrm>
            <a:off x="12276191" y="2111726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Hypothalamus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4D554A5D-2952-7B9C-92F0-3421A1715E25}"/>
              </a:ext>
            </a:extLst>
          </p:cNvPr>
          <p:cNvSpPr/>
          <p:nvPr/>
        </p:nvSpPr>
        <p:spPr>
          <a:xfrm>
            <a:off x="5475994" y="6781459"/>
            <a:ext cx="58995" cy="8096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Moon 184">
            <a:extLst>
              <a:ext uri="{FF2B5EF4-FFF2-40B4-BE49-F238E27FC236}">
                <a16:creationId xmlns:a16="http://schemas.microsoft.com/office/drawing/2014/main" id="{ED64B382-B45E-D98A-C214-2DEA63A30DAE}"/>
              </a:ext>
            </a:extLst>
          </p:cNvPr>
          <p:cNvSpPr/>
          <p:nvPr/>
        </p:nvSpPr>
        <p:spPr>
          <a:xfrm rot="15729133">
            <a:off x="5492037" y="6815636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Moon 185">
            <a:extLst>
              <a:ext uri="{FF2B5EF4-FFF2-40B4-BE49-F238E27FC236}">
                <a16:creationId xmlns:a16="http://schemas.microsoft.com/office/drawing/2014/main" id="{7CE4BD5C-3846-BB36-9C3A-6AF96A2529D9}"/>
              </a:ext>
            </a:extLst>
          </p:cNvPr>
          <p:cNvSpPr/>
          <p:nvPr/>
        </p:nvSpPr>
        <p:spPr>
          <a:xfrm rot="15817244">
            <a:off x="5060670" y="7348280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>
            <a:extLst>
              <a:ext uri="{FF2B5EF4-FFF2-40B4-BE49-F238E27FC236}">
                <a16:creationId xmlns:a16="http://schemas.microsoft.com/office/drawing/2014/main" id="{ABA1E4C7-0B58-0A27-2B06-B933525C1293}"/>
              </a:ext>
            </a:extLst>
          </p:cNvPr>
          <p:cNvSpPr/>
          <p:nvPr/>
        </p:nvSpPr>
        <p:spPr>
          <a:xfrm rot="10002591">
            <a:off x="4960396" y="7400382"/>
            <a:ext cx="46693" cy="93576"/>
          </a:xfrm>
          <a:prstGeom prst="mo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A97878C-CB06-9782-8084-89FA9C7984FF}"/>
              </a:ext>
            </a:extLst>
          </p:cNvPr>
          <p:cNvSpPr/>
          <p:nvPr/>
        </p:nvSpPr>
        <p:spPr>
          <a:xfrm>
            <a:off x="6407394" y="2052514"/>
            <a:ext cx="1201623" cy="1090895"/>
          </a:xfrm>
          <a:custGeom>
            <a:avLst/>
            <a:gdLst>
              <a:gd name="connsiteX0" fmla="*/ 0 w 766777"/>
              <a:gd name="connsiteY0" fmla="*/ 353356 h 706712"/>
              <a:gd name="connsiteX1" fmla="*/ 383389 w 766777"/>
              <a:gd name="connsiteY1" fmla="*/ 0 h 706712"/>
              <a:gd name="connsiteX2" fmla="*/ 766778 w 766777"/>
              <a:gd name="connsiteY2" fmla="*/ 353356 h 706712"/>
              <a:gd name="connsiteX3" fmla="*/ 383389 w 766777"/>
              <a:gd name="connsiteY3" fmla="*/ 706712 h 706712"/>
              <a:gd name="connsiteX4" fmla="*/ 0 w 766777"/>
              <a:gd name="connsiteY4" fmla="*/ 353356 h 706712"/>
              <a:gd name="connsiteX0" fmla="*/ 0 w 792178"/>
              <a:gd name="connsiteY0" fmla="*/ 353356 h 706712"/>
              <a:gd name="connsiteX1" fmla="*/ 408789 w 792178"/>
              <a:gd name="connsiteY1" fmla="*/ 0 h 706712"/>
              <a:gd name="connsiteX2" fmla="*/ 792178 w 792178"/>
              <a:gd name="connsiteY2" fmla="*/ 353356 h 706712"/>
              <a:gd name="connsiteX3" fmla="*/ 408789 w 792178"/>
              <a:gd name="connsiteY3" fmla="*/ 706712 h 706712"/>
              <a:gd name="connsiteX4" fmla="*/ 0 w 792178"/>
              <a:gd name="connsiteY4" fmla="*/ 353356 h 706712"/>
              <a:gd name="connsiteX0" fmla="*/ 17115 w 809293"/>
              <a:gd name="connsiteY0" fmla="*/ 353356 h 706712"/>
              <a:gd name="connsiteX1" fmla="*/ 425904 w 809293"/>
              <a:gd name="connsiteY1" fmla="*/ 0 h 706712"/>
              <a:gd name="connsiteX2" fmla="*/ 809293 w 809293"/>
              <a:gd name="connsiteY2" fmla="*/ 353356 h 706712"/>
              <a:gd name="connsiteX3" fmla="*/ 425904 w 809293"/>
              <a:gd name="connsiteY3" fmla="*/ 706712 h 706712"/>
              <a:gd name="connsiteX4" fmla="*/ 17115 w 809293"/>
              <a:gd name="connsiteY4" fmla="*/ 353356 h 706712"/>
              <a:gd name="connsiteX0" fmla="*/ 17115 w 809293"/>
              <a:gd name="connsiteY0" fmla="*/ 374452 h 727808"/>
              <a:gd name="connsiteX1" fmla="*/ 425904 w 809293"/>
              <a:gd name="connsiteY1" fmla="*/ 21096 h 727808"/>
              <a:gd name="connsiteX2" fmla="*/ 809293 w 809293"/>
              <a:gd name="connsiteY2" fmla="*/ 374452 h 727808"/>
              <a:gd name="connsiteX3" fmla="*/ 425904 w 809293"/>
              <a:gd name="connsiteY3" fmla="*/ 727808 h 727808"/>
              <a:gd name="connsiteX4" fmla="*/ 17115 w 809293"/>
              <a:gd name="connsiteY4" fmla="*/ 374452 h 727808"/>
              <a:gd name="connsiteX0" fmla="*/ 16760 w 808938"/>
              <a:gd name="connsiteY0" fmla="*/ 374452 h 735198"/>
              <a:gd name="connsiteX1" fmla="*/ 425549 w 808938"/>
              <a:gd name="connsiteY1" fmla="*/ 21096 h 735198"/>
              <a:gd name="connsiteX2" fmla="*/ 808938 w 808938"/>
              <a:gd name="connsiteY2" fmla="*/ 374452 h 735198"/>
              <a:gd name="connsiteX3" fmla="*/ 425549 w 808938"/>
              <a:gd name="connsiteY3" fmla="*/ 727808 h 735198"/>
              <a:gd name="connsiteX4" fmla="*/ 16760 w 808938"/>
              <a:gd name="connsiteY4" fmla="*/ 374452 h 73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8938" h="735198">
                <a:moveTo>
                  <a:pt x="16760" y="374452"/>
                </a:moveTo>
                <a:cubicBezTo>
                  <a:pt x="118360" y="240259"/>
                  <a:pt x="166519" y="-85584"/>
                  <a:pt x="425549" y="21096"/>
                </a:cubicBezTo>
                <a:cubicBezTo>
                  <a:pt x="684579" y="127776"/>
                  <a:pt x="808938" y="179299"/>
                  <a:pt x="808938" y="374452"/>
                </a:cubicBezTo>
                <a:cubicBezTo>
                  <a:pt x="808938" y="569605"/>
                  <a:pt x="547419" y="671928"/>
                  <a:pt x="425549" y="727808"/>
                </a:cubicBezTo>
                <a:cubicBezTo>
                  <a:pt x="303679" y="783688"/>
                  <a:pt x="-84840" y="508645"/>
                  <a:pt x="16760" y="374452"/>
                </a:cubicBezTo>
                <a:close/>
              </a:path>
            </a:pathLst>
          </a:custGeom>
          <a:solidFill>
            <a:srgbClr val="FBD5DB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B1B34E66-1B1B-0144-6D19-E84532B8631D}"/>
              </a:ext>
            </a:extLst>
          </p:cNvPr>
          <p:cNvSpPr/>
          <p:nvPr/>
        </p:nvSpPr>
        <p:spPr>
          <a:xfrm>
            <a:off x="6771728" y="2345740"/>
            <a:ext cx="745049" cy="609567"/>
          </a:xfrm>
          <a:custGeom>
            <a:avLst/>
            <a:gdLst>
              <a:gd name="connsiteX0" fmla="*/ 0 w 425370"/>
              <a:gd name="connsiteY0" fmla="*/ 204513 h 409025"/>
              <a:gd name="connsiteX1" fmla="*/ 212685 w 425370"/>
              <a:gd name="connsiteY1" fmla="*/ 0 h 409025"/>
              <a:gd name="connsiteX2" fmla="*/ 425370 w 425370"/>
              <a:gd name="connsiteY2" fmla="*/ 204513 h 409025"/>
              <a:gd name="connsiteX3" fmla="*/ 212685 w 425370"/>
              <a:gd name="connsiteY3" fmla="*/ 409026 h 409025"/>
              <a:gd name="connsiteX4" fmla="*/ 0 w 425370"/>
              <a:gd name="connsiteY4" fmla="*/ 204513 h 409025"/>
              <a:gd name="connsiteX0" fmla="*/ 0 w 501570"/>
              <a:gd name="connsiteY0" fmla="*/ 149822 h 410812"/>
              <a:gd name="connsiteX1" fmla="*/ 288885 w 501570"/>
              <a:gd name="connsiteY1" fmla="*/ 1189 h 410812"/>
              <a:gd name="connsiteX2" fmla="*/ 501570 w 501570"/>
              <a:gd name="connsiteY2" fmla="*/ 205702 h 410812"/>
              <a:gd name="connsiteX3" fmla="*/ 288885 w 501570"/>
              <a:gd name="connsiteY3" fmla="*/ 410215 h 410812"/>
              <a:gd name="connsiteX4" fmla="*/ 0 w 501570"/>
              <a:gd name="connsiteY4" fmla="*/ 149822 h 410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1570" h="410812">
                <a:moveTo>
                  <a:pt x="0" y="149822"/>
                </a:moveTo>
                <a:cubicBezTo>
                  <a:pt x="0" y="36873"/>
                  <a:pt x="205290" y="-8124"/>
                  <a:pt x="288885" y="1189"/>
                </a:cubicBezTo>
                <a:cubicBezTo>
                  <a:pt x="372480" y="10502"/>
                  <a:pt x="501570" y="92753"/>
                  <a:pt x="501570" y="205702"/>
                </a:cubicBezTo>
                <a:cubicBezTo>
                  <a:pt x="501570" y="318651"/>
                  <a:pt x="372480" y="419528"/>
                  <a:pt x="288885" y="410215"/>
                </a:cubicBezTo>
                <a:cubicBezTo>
                  <a:pt x="205290" y="400902"/>
                  <a:pt x="0" y="262771"/>
                  <a:pt x="0" y="149822"/>
                </a:cubicBezTo>
                <a:close/>
              </a:path>
            </a:pathLst>
          </a:custGeom>
          <a:solidFill>
            <a:srgbClr val="AC102A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5" name="Picture 4">
            <a:extLst>
              <a:ext uri="{FF2B5EF4-FFF2-40B4-BE49-F238E27FC236}">
                <a16:creationId xmlns:a16="http://schemas.microsoft.com/office/drawing/2014/main" id="{71F9EE42-E28D-7F5D-1B4E-236225309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5973599" y="397934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6" name="Picture 4">
            <a:extLst>
              <a:ext uri="{FF2B5EF4-FFF2-40B4-BE49-F238E27FC236}">
                <a16:creationId xmlns:a16="http://schemas.microsoft.com/office/drawing/2014/main" id="{D0851D0F-8C76-B9BF-EC82-FE50A64456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5609600" y="4710148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7" name="Picture 4">
            <a:extLst>
              <a:ext uri="{FF2B5EF4-FFF2-40B4-BE49-F238E27FC236}">
                <a16:creationId xmlns:a16="http://schemas.microsoft.com/office/drawing/2014/main" id="{CB0A041A-D1EB-5EA9-C4C7-94F498FDFB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5581983" y="484835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8" name="Picture 4">
            <a:extLst>
              <a:ext uri="{FF2B5EF4-FFF2-40B4-BE49-F238E27FC236}">
                <a16:creationId xmlns:a16="http://schemas.microsoft.com/office/drawing/2014/main" id="{4B17C1FF-3200-508F-3B46-AB88571C1F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9556145">
            <a:off x="5694967" y="482089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9" name="Picture 4">
            <a:extLst>
              <a:ext uri="{FF2B5EF4-FFF2-40B4-BE49-F238E27FC236}">
                <a16:creationId xmlns:a16="http://schemas.microsoft.com/office/drawing/2014/main" id="{BE9158E5-7D2D-3535-A6B7-995B67B640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5920793">
            <a:off x="5729376" y="4968263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0" name="Picture 4">
            <a:extLst>
              <a:ext uri="{FF2B5EF4-FFF2-40B4-BE49-F238E27FC236}">
                <a16:creationId xmlns:a16="http://schemas.microsoft.com/office/drawing/2014/main" id="{267C7524-6329-788A-9FD8-1B32FCDD7D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7502793">
            <a:off x="5822371" y="4818031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1" name="Picture 4">
            <a:extLst>
              <a:ext uri="{FF2B5EF4-FFF2-40B4-BE49-F238E27FC236}">
                <a16:creationId xmlns:a16="http://schemas.microsoft.com/office/drawing/2014/main" id="{E8172947-671A-AADF-D022-7244363A92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868754">
            <a:off x="6125999" y="4131744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2" name="Picture 4">
            <a:extLst>
              <a:ext uri="{FF2B5EF4-FFF2-40B4-BE49-F238E27FC236}">
                <a16:creationId xmlns:a16="http://schemas.microsoft.com/office/drawing/2014/main" id="{4B3C572B-731A-EBDB-3A4D-CC8DBC0FBE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005946">
            <a:off x="6177247" y="4045576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3" name="Picture 4">
            <a:extLst>
              <a:ext uri="{FF2B5EF4-FFF2-40B4-BE49-F238E27FC236}">
                <a16:creationId xmlns:a16="http://schemas.microsoft.com/office/drawing/2014/main" id="{5676F6A7-D551-A7DE-0A6E-137A932B2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8099470">
            <a:off x="6131259" y="4275062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4" name="Picture 4">
            <a:extLst>
              <a:ext uri="{FF2B5EF4-FFF2-40B4-BE49-F238E27FC236}">
                <a16:creationId xmlns:a16="http://schemas.microsoft.com/office/drawing/2014/main" id="{CD189BE8-E36D-44E1-6293-BA9CFB3E89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9" t="88277" r="75938"/>
          <a:stretch/>
        </p:blipFill>
        <p:spPr bwMode="auto">
          <a:xfrm rot="6812428">
            <a:off x="5985977" y="4135218"/>
            <a:ext cx="123888" cy="1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CC826D8F-1B46-1402-AA30-9CF57AAE3D52}"/>
              </a:ext>
            </a:extLst>
          </p:cNvPr>
          <p:cNvCxnSpPr>
            <a:cxnSpLocks/>
          </p:cNvCxnSpPr>
          <p:nvPr/>
        </p:nvCxnSpPr>
        <p:spPr>
          <a:xfrm>
            <a:off x="5227767" y="4448340"/>
            <a:ext cx="316362" cy="3242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0F06AAB0-1F48-ED22-C3BF-9D0AAD0E8167}"/>
              </a:ext>
            </a:extLst>
          </p:cNvPr>
          <p:cNvCxnSpPr>
            <a:cxnSpLocks/>
          </p:cNvCxnSpPr>
          <p:nvPr/>
        </p:nvCxnSpPr>
        <p:spPr>
          <a:xfrm>
            <a:off x="5543464" y="4110509"/>
            <a:ext cx="371078" cy="23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59516B1E-20C1-7807-DF0D-881508F7B561}"/>
              </a:ext>
            </a:extLst>
          </p:cNvPr>
          <p:cNvCxnSpPr>
            <a:cxnSpLocks/>
          </p:cNvCxnSpPr>
          <p:nvPr/>
        </p:nvCxnSpPr>
        <p:spPr>
          <a:xfrm>
            <a:off x="6326684" y="4239158"/>
            <a:ext cx="300881" cy="436842"/>
          </a:xfrm>
          <a:prstGeom prst="straightConnector1">
            <a:avLst/>
          </a:prstGeom>
          <a:ln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87A0C942-B2BB-5760-E99C-BAC0818C4FDF}"/>
              </a:ext>
            </a:extLst>
          </p:cNvPr>
          <p:cNvCxnSpPr>
            <a:cxnSpLocks/>
          </p:cNvCxnSpPr>
          <p:nvPr/>
        </p:nvCxnSpPr>
        <p:spPr>
          <a:xfrm>
            <a:off x="5933177" y="5024837"/>
            <a:ext cx="506073" cy="9551"/>
          </a:xfrm>
          <a:prstGeom prst="straightConnector1">
            <a:avLst/>
          </a:prstGeom>
          <a:ln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4" name="TextBox 233">
            <a:extLst>
              <a:ext uri="{FF2B5EF4-FFF2-40B4-BE49-F238E27FC236}">
                <a16:creationId xmlns:a16="http://schemas.microsoft.com/office/drawing/2014/main" id="{4F49A242-57B6-2887-882E-B28AED63B8B3}"/>
              </a:ext>
            </a:extLst>
          </p:cNvPr>
          <p:cNvSpPr txBox="1"/>
          <p:nvPr/>
        </p:nvSpPr>
        <p:spPr>
          <a:xfrm>
            <a:off x="5288625" y="5055667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TPOAb</a:t>
            </a:r>
            <a:endParaRPr lang="en-US" sz="700" dirty="0"/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36DD6883-65A6-A9A0-D03E-CC3AC177C8F8}"/>
              </a:ext>
            </a:extLst>
          </p:cNvPr>
          <p:cNvSpPr txBox="1"/>
          <p:nvPr/>
        </p:nvSpPr>
        <p:spPr>
          <a:xfrm>
            <a:off x="6117208" y="3753715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TGAb</a:t>
            </a:r>
            <a:endParaRPr lang="en-US" sz="700" dirty="0"/>
          </a:p>
        </p:txBody>
      </p: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A68FBDE0-DA9C-02D7-6A50-779DD16B314A}"/>
              </a:ext>
            </a:extLst>
          </p:cNvPr>
          <p:cNvCxnSpPr>
            <a:cxnSpLocks/>
          </p:cNvCxnSpPr>
          <p:nvPr/>
        </p:nvCxnSpPr>
        <p:spPr>
          <a:xfrm>
            <a:off x="7144252" y="3159835"/>
            <a:ext cx="218771" cy="1752556"/>
          </a:xfrm>
          <a:prstGeom prst="straightConnector1">
            <a:avLst/>
          </a:prstGeom>
          <a:ln w="19050">
            <a:solidFill>
              <a:srgbClr val="AC102A"/>
            </a:solidFill>
            <a:headEnd w="lg" len="med"/>
            <a:tailEnd type="diamond" w="lg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8F4E0376-DF59-2A61-B231-437EDB12DF71}"/>
              </a:ext>
            </a:extLst>
          </p:cNvPr>
          <p:cNvSpPr/>
          <p:nvPr/>
        </p:nvSpPr>
        <p:spPr>
          <a:xfrm>
            <a:off x="2558242" y="656059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F15FB9-97D3-DBDE-8016-80A2337BADA2}"/>
              </a:ext>
            </a:extLst>
          </p:cNvPr>
          <p:cNvSpPr/>
          <p:nvPr/>
        </p:nvSpPr>
        <p:spPr>
          <a:xfrm>
            <a:off x="2689492" y="664088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C3F501F-4693-528C-496C-204DEC4A43FB}"/>
              </a:ext>
            </a:extLst>
          </p:cNvPr>
          <p:cNvSpPr/>
          <p:nvPr/>
        </p:nvSpPr>
        <p:spPr>
          <a:xfrm>
            <a:off x="2539239" y="6687450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A6B88BC-DF9D-A2D6-5B85-2DC70C0AE980}"/>
              </a:ext>
            </a:extLst>
          </p:cNvPr>
          <p:cNvSpPr/>
          <p:nvPr/>
        </p:nvSpPr>
        <p:spPr>
          <a:xfrm>
            <a:off x="2331455" y="6885968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DA2442C-A615-F73D-AB50-01E150AADD51}"/>
              </a:ext>
            </a:extLst>
          </p:cNvPr>
          <p:cNvSpPr/>
          <p:nvPr/>
        </p:nvSpPr>
        <p:spPr>
          <a:xfrm>
            <a:off x="2462705" y="696625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ECF916E-23E2-518B-4A3B-A4BE30F9D39B}"/>
              </a:ext>
            </a:extLst>
          </p:cNvPr>
          <p:cNvSpPr/>
          <p:nvPr/>
        </p:nvSpPr>
        <p:spPr>
          <a:xfrm>
            <a:off x="2312452" y="7012821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0549E1E-FAF2-8389-9873-52C7EA6A0EFD}"/>
              </a:ext>
            </a:extLst>
          </p:cNvPr>
          <p:cNvSpPr/>
          <p:nvPr/>
        </p:nvSpPr>
        <p:spPr>
          <a:xfrm>
            <a:off x="2860365" y="683940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704B5C4-C1E4-8DA1-AE2C-AA4DF1372385}"/>
              </a:ext>
            </a:extLst>
          </p:cNvPr>
          <p:cNvSpPr/>
          <p:nvPr/>
        </p:nvSpPr>
        <p:spPr>
          <a:xfrm>
            <a:off x="2991615" y="6919697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0FEEA39-2EF6-D502-CF09-F32D9BD6BDAB}"/>
              </a:ext>
            </a:extLst>
          </p:cNvPr>
          <p:cNvSpPr/>
          <p:nvPr/>
        </p:nvSpPr>
        <p:spPr>
          <a:xfrm>
            <a:off x="2841362" y="6966259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A746D61-2EC5-7E67-065B-D4E9BDD39636}"/>
              </a:ext>
            </a:extLst>
          </p:cNvPr>
          <p:cNvSpPr/>
          <p:nvPr/>
        </p:nvSpPr>
        <p:spPr>
          <a:xfrm>
            <a:off x="2643883" y="7233273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935A51C-E5BB-370B-71BE-166E1F58ADE7}"/>
              </a:ext>
            </a:extLst>
          </p:cNvPr>
          <p:cNvSpPr/>
          <p:nvPr/>
        </p:nvSpPr>
        <p:spPr>
          <a:xfrm>
            <a:off x="2775133" y="7313564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A138259-6C16-915B-173C-D88DFBC33746}"/>
              </a:ext>
            </a:extLst>
          </p:cNvPr>
          <p:cNvSpPr/>
          <p:nvPr/>
        </p:nvSpPr>
        <p:spPr>
          <a:xfrm>
            <a:off x="2624880" y="7360126"/>
            <a:ext cx="105309" cy="9312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7B39D7-9FAE-947C-3379-7159A47B58AB}"/>
              </a:ext>
            </a:extLst>
          </p:cNvPr>
          <p:cNvSpPr txBox="1"/>
          <p:nvPr/>
        </p:nvSpPr>
        <p:spPr>
          <a:xfrm>
            <a:off x="1063561" y="6801643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Cytokines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C3D03EBD-AC7F-4941-C7EB-7CCE837E9D67}"/>
              </a:ext>
            </a:extLst>
          </p:cNvPr>
          <p:cNvSpPr/>
          <p:nvPr/>
        </p:nvSpPr>
        <p:spPr>
          <a:xfrm>
            <a:off x="2389062" y="1253480"/>
            <a:ext cx="5326210" cy="9032490"/>
          </a:xfrm>
          <a:prstGeom prst="arc">
            <a:avLst>
              <a:gd name="adj1" fmla="val 9831488"/>
              <a:gd name="adj2" fmla="val 17543923"/>
            </a:avLst>
          </a:prstGeom>
          <a:ln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1789D30B-08F7-09BA-1FE1-21E926F41FED}"/>
              </a:ext>
            </a:extLst>
          </p:cNvPr>
          <p:cNvSpPr/>
          <p:nvPr/>
        </p:nvSpPr>
        <p:spPr>
          <a:xfrm>
            <a:off x="2221987" y="2254590"/>
            <a:ext cx="2958138" cy="7173105"/>
          </a:xfrm>
          <a:prstGeom prst="arc">
            <a:avLst>
              <a:gd name="adj1" fmla="val 15797123"/>
              <a:gd name="adj2" fmla="val 17543923"/>
            </a:avLst>
          </a:prstGeom>
          <a:ln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D9B325-5267-ED1F-E0E8-0302572B1B15}"/>
              </a:ext>
            </a:extLst>
          </p:cNvPr>
          <p:cNvSpPr txBox="1"/>
          <p:nvPr/>
        </p:nvSpPr>
        <p:spPr>
          <a:xfrm rot="5003910">
            <a:off x="6431150" y="3975058"/>
            <a:ext cx="171780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Perforin, Granzymes</a:t>
            </a:r>
          </a:p>
          <a:p>
            <a:endParaRPr lang="en-US" sz="7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574519-ECA5-E964-B808-188576BADAC3}"/>
              </a:ext>
            </a:extLst>
          </p:cNvPr>
          <p:cNvSpPr txBox="1"/>
          <p:nvPr/>
        </p:nvSpPr>
        <p:spPr>
          <a:xfrm>
            <a:off x="7300916" y="2958411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CD8+ T-cell</a:t>
            </a:r>
            <a:endParaRPr lang="en-US" sz="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0F3540-6032-89BE-311D-052C23B57224}"/>
              </a:ext>
            </a:extLst>
          </p:cNvPr>
          <p:cNvSpPr txBox="1"/>
          <p:nvPr/>
        </p:nvSpPr>
        <p:spPr>
          <a:xfrm>
            <a:off x="4083306" y="4390981"/>
            <a:ext cx="1717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B-Cell</a:t>
            </a:r>
          </a:p>
          <a:p>
            <a:r>
              <a:rPr lang="en-US" sz="1000" dirty="0"/>
              <a:t>(Plasma Cell)</a:t>
            </a:r>
            <a:endParaRPr lang="en-US" sz="1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1785F7-2C8E-52B9-DC9B-2577A646C548}"/>
              </a:ext>
            </a:extLst>
          </p:cNvPr>
          <p:cNvSpPr txBox="1"/>
          <p:nvPr/>
        </p:nvSpPr>
        <p:spPr>
          <a:xfrm>
            <a:off x="6969673" y="5264737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Thyroid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960772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 animBg="1"/>
      <p:bldP spid="155" grpId="0" animBg="1"/>
      <p:bldP spid="158" grpId="0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6" grpId="0"/>
      <p:bldP spid="177" grpId="0" animBg="1"/>
      <p:bldP spid="178" grpId="0" animBg="1"/>
      <p:bldP spid="184" grpId="0" animBg="1"/>
      <p:bldP spid="185" grpId="0" animBg="1"/>
      <p:bldP spid="186" grpId="0" animBg="1"/>
      <p:bldP spid="187" grpId="0" animBg="1"/>
      <p:bldP spid="194" grpId="0" animBg="1"/>
      <p:bldP spid="195" grpId="0" animBg="1"/>
      <p:bldP spid="234" grpId="0"/>
      <p:bldP spid="235" grpId="0"/>
      <p:bldP spid="2" grpId="0" animBg="1"/>
      <p:bldP spid="3" grpId="0" animBg="1"/>
      <p:bldP spid="4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/>
      <p:bldP spid="18" grpId="0" animBg="1"/>
      <p:bldP spid="19" grpId="0" animBg="1"/>
      <p:bldP spid="20" grpId="0"/>
      <p:bldP spid="21" grpId="0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112">
            <a:extLst>
              <a:ext uri="{FF2B5EF4-FFF2-40B4-BE49-F238E27FC236}">
                <a16:creationId xmlns:a16="http://schemas.microsoft.com/office/drawing/2014/main" id="{E1C23F98-B85D-2F1B-01A6-C6ACE056C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6420" y="3873797"/>
            <a:ext cx="2836915" cy="3663830"/>
          </a:xfrm>
          <a:prstGeom prst="rect">
            <a:avLst/>
          </a:prstGeom>
        </p:spPr>
      </p:pic>
      <p:pic>
        <p:nvPicPr>
          <p:cNvPr id="102" name="Picture 12">
            <a:extLst>
              <a:ext uri="{FF2B5EF4-FFF2-40B4-BE49-F238E27FC236}">
                <a16:creationId xmlns:a16="http://schemas.microsoft.com/office/drawing/2014/main" id="{51FE4CDA-3C51-FC90-90D8-961D1D3BC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5534" y="9026311"/>
            <a:ext cx="584000" cy="84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14" descr="Thyroid Icons - Free SVG &amp; PNG Thyroid Images - Noun Project">
            <a:extLst>
              <a:ext uri="{FF2B5EF4-FFF2-40B4-BE49-F238E27FC236}">
                <a16:creationId xmlns:a16="http://schemas.microsoft.com/office/drawing/2014/main" id="{25167F99-CDE4-34AA-C0F8-849F9393E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9871" y="4746953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D754F640-8AFB-44A5-DEDD-3FD470A5A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7799" y="5112678"/>
            <a:ext cx="1315470" cy="1596020"/>
          </a:xfrm>
          <a:prstGeom prst="rect">
            <a:avLst/>
          </a:prstGeom>
        </p:spPr>
      </p:pic>
      <p:pic>
        <p:nvPicPr>
          <p:cNvPr id="105" name="Picture 2">
            <a:extLst>
              <a:ext uri="{FF2B5EF4-FFF2-40B4-BE49-F238E27FC236}">
                <a16:creationId xmlns:a16="http://schemas.microsoft.com/office/drawing/2014/main" id="{59518C77-6F10-50CD-8304-C9F373BDA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8987" y="8122368"/>
            <a:ext cx="1333105" cy="90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" name="Picture 4" descr="brain stem Icon - Free PNG &amp; SVG 716581 - Noun Project">
            <a:extLst>
              <a:ext uri="{FF2B5EF4-FFF2-40B4-BE49-F238E27FC236}">
                <a16:creationId xmlns:a16="http://schemas.microsoft.com/office/drawing/2014/main" id="{E7AA0FD2-F0A5-1912-1B1C-2C32AC142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4475" y="1447606"/>
            <a:ext cx="2039029" cy="203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8F2E2284-90E7-275E-2DF9-887AAB9F2BED}"/>
              </a:ext>
            </a:extLst>
          </p:cNvPr>
          <p:cNvCxnSpPr>
            <a:cxnSpLocks/>
          </p:cNvCxnSpPr>
          <p:nvPr/>
        </p:nvCxnSpPr>
        <p:spPr>
          <a:xfrm>
            <a:off x="11494858" y="6396912"/>
            <a:ext cx="1096974" cy="49575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ADB2226F-2A9F-118E-9A6F-FDB5CD5F7D3F}"/>
              </a:ext>
            </a:extLst>
          </p:cNvPr>
          <p:cNvCxnSpPr>
            <a:cxnSpLocks/>
          </p:cNvCxnSpPr>
          <p:nvPr/>
        </p:nvCxnSpPr>
        <p:spPr>
          <a:xfrm>
            <a:off x="11427018" y="6554121"/>
            <a:ext cx="1164814" cy="506897"/>
          </a:xfrm>
          <a:prstGeom prst="straightConnector1">
            <a:avLst/>
          </a:prstGeom>
          <a:ln w="317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87AF5225-C9D0-DCFF-735F-1668674A1A00}"/>
              </a:ext>
            </a:extLst>
          </p:cNvPr>
          <p:cNvSpPr txBox="1"/>
          <p:nvPr/>
        </p:nvSpPr>
        <p:spPr>
          <a:xfrm>
            <a:off x="11563841" y="6756528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712D2F8-27A1-F1DD-4BD8-30A515F1BB9D}"/>
              </a:ext>
            </a:extLst>
          </p:cNvPr>
          <p:cNvSpPr txBox="1"/>
          <p:nvPr/>
        </p:nvSpPr>
        <p:spPr>
          <a:xfrm>
            <a:off x="11715618" y="6235406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E0C825B8-D586-C74B-2067-F249ACC4DB5F}"/>
              </a:ext>
            </a:extLst>
          </p:cNvPr>
          <p:cNvCxnSpPr>
            <a:cxnSpLocks/>
          </p:cNvCxnSpPr>
          <p:nvPr/>
        </p:nvCxnSpPr>
        <p:spPr>
          <a:xfrm flipH="1">
            <a:off x="11614871" y="4771842"/>
            <a:ext cx="1025243" cy="42062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98482849-4BFE-C572-6FDD-4E50E7C12042}"/>
              </a:ext>
            </a:extLst>
          </p:cNvPr>
          <p:cNvSpPr txBox="1"/>
          <p:nvPr/>
        </p:nvSpPr>
        <p:spPr>
          <a:xfrm>
            <a:off x="11762001" y="4651769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E185E6A9-C3FB-ED58-A2A3-863F1F7CE9D8}"/>
              </a:ext>
            </a:extLst>
          </p:cNvPr>
          <p:cNvCxnSpPr>
            <a:cxnSpLocks/>
          </p:cNvCxnSpPr>
          <p:nvPr/>
        </p:nvCxnSpPr>
        <p:spPr>
          <a:xfrm>
            <a:off x="13008094" y="3311541"/>
            <a:ext cx="0" cy="931885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8" name="Picture 10" descr="Thyrotropin-releasing hormone - Wikipedia">
            <a:extLst>
              <a:ext uri="{FF2B5EF4-FFF2-40B4-BE49-F238E27FC236}">
                <a16:creationId xmlns:a16="http://schemas.microsoft.com/office/drawing/2014/main" id="{B98A5BB2-0E7E-ECB3-CFBB-9A5D36C3D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8629" y="3537341"/>
            <a:ext cx="452390" cy="480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370B6FED-58AF-4A92-72FC-89F86132EF5B}"/>
              </a:ext>
            </a:extLst>
          </p:cNvPr>
          <p:cNvCxnSpPr>
            <a:cxnSpLocks/>
          </p:cNvCxnSpPr>
          <p:nvPr/>
        </p:nvCxnSpPr>
        <p:spPr>
          <a:xfrm flipV="1">
            <a:off x="13422069" y="3268918"/>
            <a:ext cx="0" cy="1017130"/>
          </a:xfrm>
          <a:prstGeom prst="straightConnector1">
            <a:avLst/>
          </a:prstGeom>
          <a:ln w="22225">
            <a:prstDash val="dash"/>
            <a:tailEnd type="oval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0DB8B242-33A7-38CB-1EAD-CBEB1F7C1D66}"/>
              </a:ext>
            </a:extLst>
          </p:cNvPr>
          <p:cNvCxnSpPr>
            <a:cxnSpLocks/>
          </p:cNvCxnSpPr>
          <p:nvPr/>
        </p:nvCxnSpPr>
        <p:spPr>
          <a:xfrm flipV="1">
            <a:off x="13571149" y="3268918"/>
            <a:ext cx="0" cy="1017130"/>
          </a:xfrm>
          <a:prstGeom prst="straightConnector1">
            <a:avLst/>
          </a:prstGeom>
          <a:ln w="3175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15058236-EDD8-69AA-73C2-C90DC2F98F20}"/>
              </a:ext>
            </a:extLst>
          </p:cNvPr>
          <p:cNvSpPr txBox="1"/>
          <p:nvPr/>
        </p:nvSpPr>
        <p:spPr>
          <a:xfrm>
            <a:off x="13533689" y="332204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E222ADF-6286-EC9F-4167-0F68AA5BA011}"/>
              </a:ext>
            </a:extLst>
          </p:cNvPr>
          <p:cNvSpPr txBox="1"/>
          <p:nvPr/>
        </p:nvSpPr>
        <p:spPr>
          <a:xfrm>
            <a:off x="13055737" y="332203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50E8A35-9B2A-5C47-9348-FCD8B744B164}"/>
              </a:ext>
            </a:extLst>
          </p:cNvPr>
          <p:cNvSpPr txBox="1"/>
          <p:nvPr/>
        </p:nvSpPr>
        <p:spPr>
          <a:xfrm>
            <a:off x="12407564" y="3984143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TSH</a:t>
            </a:r>
          </a:p>
        </p:txBody>
      </p:sp>
      <p:sp>
        <p:nvSpPr>
          <p:cNvPr id="124" name="Arc 123">
            <a:extLst>
              <a:ext uri="{FF2B5EF4-FFF2-40B4-BE49-F238E27FC236}">
                <a16:creationId xmlns:a16="http://schemas.microsoft.com/office/drawing/2014/main" id="{D4769ADB-F507-51BA-6B2D-80D7EE318422}"/>
              </a:ext>
            </a:extLst>
          </p:cNvPr>
          <p:cNvSpPr/>
          <p:nvPr/>
        </p:nvSpPr>
        <p:spPr>
          <a:xfrm rot="11782933">
            <a:off x="13161077" y="2270225"/>
            <a:ext cx="461600" cy="460559"/>
          </a:xfrm>
          <a:prstGeom prst="arc">
            <a:avLst>
              <a:gd name="adj1" fmla="val 16200000"/>
              <a:gd name="adj2" fmla="val 10048830"/>
            </a:avLst>
          </a:prstGeom>
          <a:ln w="15875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58F6170-E10C-BCA4-02DE-729F45A94E88}"/>
              </a:ext>
            </a:extLst>
          </p:cNvPr>
          <p:cNvSpPr txBox="1"/>
          <p:nvPr/>
        </p:nvSpPr>
        <p:spPr>
          <a:xfrm>
            <a:off x="12673440" y="2167657"/>
            <a:ext cx="645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TRH</a:t>
            </a:r>
          </a:p>
        </p:txBody>
      </p:sp>
      <p:sp>
        <p:nvSpPr>
          <p:cNvPr id="126" name="Arc 125">
            <a:extLst>
              <a:ext uri="{FF2B5EF4-FFF2-40B4-BE49-F238E27FC236}">
                <a16:creationId xmlns:a16="http://schemas.microsoft.com/office/drawing/2014/main" id="{32B63F09-B5A6-24E7-D362-A5BFE2F9DCC7}"/>
              </a:ext>
            </a:extLst>
          </p:cNvPr>
          <p:cNvSpPr/>
          <p:nvPr/>
        </p:nvSpPr>
        <p:spPr>
          <a:xfrm rot="18817741">
            <a:off x="14099679" y="1734998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158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1C0BEEAC-295E-5743-53E8-994BE22C0EA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632" y="1911491"/>
            <a:ext cx="731775" cy="458045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B1FC8150-33FC-D610-E7AB-69997A9B2955}"/>
              </a:ext>
            </a:extLst>
          </p:cNvPr>
          <p:cNvSpPr txBox="1"/>
          <p:nvPr/>
        </p:nvSpPr>
        <p:spPr>
          <a:xfrm>
            <a:off x="14214629" y="2338687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AFDF658-E828-1B87-477E-BC43F4FC67A9}"/>
              </a:ext>
            </a:extLst>
          </p:cNvPr>
          <p:cNvSpPr txBox="1"/>
          <p:nvPr/>
        </p:nvSpPr>
        <p:spPr>
          <a:xfrm>
            <a:off x="14493167" y="28042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8B9EA84-EB8F-43D7-5A04-D43735AD0379}"/>
              </a:ext>
            </a:extLst>
          </p:cNvPr>
          <p:cNvSpPr txBox="1"/>
          <p:nvPr/>
        </p:nvSpPr>
        <p:spPr>
          <a:xfrm>
            <a:off x="14451767" y="13969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1" name="Arc 130">
            <a:extLst>
              <a:ext uri="{FF2B5EF4-FFF2-40B4-BE49-F238E27FC236}">
                <a16:creationId xmlns:a16="http://schemas.microsoft.com/office/drawing/2014/main" id="{53CA30ED-21C6-1A03-9BA7-43A987DE31E4}"/>
              </a:ext>
            </a:extLst>
          </p:cNvPr>
          <p:cNvSpPr/>
          <p:nvPr/>
        </p:nvSpPr>
        <p:spPr>
          <a:xfrm rot="18817741">
            <a:off x="16856219" y="5559683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6350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EB6D6AC5-38D6-28E6-A8DD-2565E2F863C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0172" y="5736176"/>
            <a:ext cx="731775" cy="458045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4063258B-4CB0-BD13-8980-C4636CC6344B}"/>
              </a:ext>
            </a:extLst>
          </p:cNvPr>
          <p:cNvSpPr txBox="1"/>
          <p:nvPr/>
        </p:nvSpPr>
        <p:spPr>
          <a:xfrm>
            <a:off x="16971169" y="6163372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CB4B613-9B01-9A8B-3E80-C6FE606D7D51}"/>
              </a:ext>
            </a:extLst>
          </p:cNvPr>
          <p:cNvSpPr txBox="1"/>
          <p:nvPr/>
        </p:nvSpPr>
        <p:spPr>
          <a:xfrm>
            <a:off x="17249707" y="662893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5E49A26-5841-8DA2-CC3B-FFDB5B7CD5D9}"/>
              </a:ext>
            </a:extLst>
          </p:cNvPr>
          <p:cNvSpPr txBox="1"/>
          <p:nvPr/>
        </p:nvSpPr>
        <p:spPr>
          <a:xfrm>
            <a:off x="17208307" y="522163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36" name="Arc 135">
            <a:extLst>
              <a:ext uri="{FF2B5EF4-FFF2-40B4-BE49-F238E27FC236}">
                <a16:creationId xmlns:a16="http://schemas.microsoft.com/office/drawing/2014/main" id="{84341923-0FEC-596D-C55B-414D497AABEA}"/>
              </a:ext>
            </a:extLst>
          </p:cNvPr>
          <p:cNvSpPr/>
          <p:nvPr/>
        </p:nvSpPr>
        <p:spPr>
          <a:xfrm rot="18817741">
            <a:off x="16956249" y="8391773"/>
            <a:ext cx="1101860" cy="1107140"/>
          </a:xfrm>
          <a:prstGeom prst="arc">
            <a:avLst>
              <a:gd name="adj1" fmla="val 16200000"/>
              <a:gd name="adj2" fmla="val 10622262"/>
            </a:avLst>
          </a:prstGeom>
          <a:ln w="28575">
            <a:solidFill>
              <a:schemeClr val="tx1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720"/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F1FD8C7F-CC42-9B55-C601-36996407E06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0202" y="8568266"/>
            <a:ext cx="731775" cy="458045"/>
          </a:xfrm>
          <a:prstGeom prst="rect">
            <a:avLst/>
          </a:prstGeom>
        </p:spPr>
      </p:pic>
      <p:sp>
        <p:nvSpPr>
          <p:cNvPr id="138" name="TextBox 137">
            <a:extLst>
              <a:ext uri="{FF2B5EF4-FFF2-40B4-BE49-F238E27FC236}">
                <a16:creationId xmlns:a16="http://schemas.microsoft.com/office/drawing/2014/main" id="{34622D98-941A-8502-BA36-5BA614BB37CB}"/>
              </a:ext>
            </a:extLst>
          </p:cNvPr>
          <p:cNvSpPr txBox="1"/>
          <p:nvPr/>
        </p:nvSpPr>
        <p:spPr>
          <a:xfrm>
            <a:off x="17071199" y="8995462"/>
            <a:ext cx="961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Deiodinases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98B2512-FDB9-C6AE-54A8-4897C5CD32E0}"/>
              </a:ext>
            </a:extLst>
          </p:cNvPr>
          <p:cNvSpPr txBox="1"/>
          <p:nvPr/>
        </p:nvSpPr>
        <p:spPr>
          <a:xfrm>
            <a:off x="17349732" y="946102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CAD954D-FE6D-DDB1-92EA-0D194EE3DD23}"/>
              </a:ext>
            </a:extLst>
          </p:cNvPr>
          <p:cNvSpPr txBox="1"/>
          <p:nvPr/>
        </p:nvSpPr>
        <p:spPr>
          <a:xfrm>
            <a:off x="17308332" y="8053727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FA8079C6-0ABB-E41F-DDBB-0129C0830E2D}"/>
              </a:ext>
            </a:extLst>
          </p:cNvPr>
          <p:cNvCxnSpPr>
            <a:cxnSpLocks/>
          </p:cNvCxnSpPr>
          <p:nvPr/>
        </p:nvCxnSpPr>
        <p:spPr>
          <a:xfrm>
            <a:off x="13682034" y="7097991"/>
            <a:ext cx="1960580" cy="1066625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12B53F9E-F4DE-0326-5B33-3F22EC41A1DB}"/>
              </a:ext>
            </a:extLst>
          </p:cNvPr>
          <p:cNvCxnSpPr>
            <a:cxnSpLocks/>
          </p:cNvCxnSpPr>
          <p:nvPr/>
        </p:nvCxnSpPr>
        <p:spPr>
          <a:xfrm>
            <a:off x="13634947" y="7247598"/>
            <a:ext cx="1872375" cy="1050980"/>
          </a:xfrm>
          <a:prstGeom prst="straightConnector1">
            <a:avLst/>
          </a:prstGeom>
          <a:ln w="3175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D5FCEC52-2347-7CFC-647A-39B897FBA135}"/>
              </a:ext>
            </a:extLst>
          </p:cNvPr>
          <p:cNvSpPr txBox="1"/>
          <p:nvPr/>
        </p:nvSpPr>
        <p:spPr>
          <a:xfrm>
            <a:off x="14619959" y="7979951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06905D5A-601B-FB50-226E-ADB98B551DDC}"/>
              </a:ext>
            </a:extLst>
          </p:cNvPr>
          <p:cNvSpPr txBox="1"/>
          <p:nvPr/>
        </p:nvSpPr>
        <p:spPr>
          <a:xfrm>
            <a:off x="15310372" y="764215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BFF7C0-0483-8824-136C-E2153182CD7C}"/>
              </a:ext>
            </a:extLst>
          </p:cNvPr>
          <p:cNvCxnSpPr>
            <a:cxnSpLocks/>
          </p:cNvCxnSpPr>
          <p:nvPr/>
        </p:nvCxnSpPr>
        <p:spPr>
          <a:xfrm flipV="1">
            <a:off x="13726287" y="6225851"/>
            <a:ext cx="1791625" cy="53155"/>
          </a:xfrm>
          <a:prstGeom prst="straightConnector1">
            <a:avLst/>
          </a:prstGeom>
          <a:ln w="2222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A7421B69-6A37-282B-3D83-3071AD12BBCB}"/>
              </a:ext>
            </a:extLst>
          </p:cNvPr>
          <p:cNvCxnSpPr>
            <a:cxnSpLocks/>
          </p:cNvCxnSpPr>
          <p:nvPr/>
        </p:nvCxnSpPr>
        <p:spPr>
          <a:xfrm flipV="1">
            <a:off x="13679197" y="6370961"/>
            <a:ext cx="1828125" cy="57655"/>
          </a:xfrm>
          <a:prstGeom prst="straightConnector1">
            <a:avLst/>
          </a:prstGeom>
          <a:ln w="3175">
            <a:solidFill>
              <a:schemeClr val="tx1"/>
            </a:solidFill>
            <a:headEnd type="triangl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1341B5B5-380E-9EF1-E958-37298EC57435}"/>
              </a:ext>
            </a:extLst>
          </p:cNvPr>
          <p:cNvSpPr txBox="1"/>
          <p:nvPr/>
        </p:nvSpPr>
        <p:spPr>
          <a:xfrm>
            <a:off x="14988579" y="6360666"/>
            <a:ext cx="5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BA9AFE2E-45A9-81ED-F77F-5FECD56CF769}"/>
              </a:ext>
            </a:extLst>
          </p:cNvPr>
          <p:cNvSpPr txBox="1"/>
          <p:nvPr/>
        </p:nvSpPr>
        <p:spPr>
          <a:xfrm>
            <a:off x="14942737" y="5909592"/>
            <a:ext cx="83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T4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647FD94-0842-1E22-ACD3-AFB4B4426559}"/>
              </a:ext>
            </a:extLst>
          </p:cNvPr>
          <p:cNvSpPr txBox="1"/>
          <p:nvPr/>
        </p:nvSpPr>
        <p:spPr>
          <a:xfrm>
            <a:off x="15431430" y="9276361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Fast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A8026AED-3613-0D7F-FECD-7147F7EC57B2}"/>
              </a:ext>
            </a:extLst>
          </p:cNvPr>
          <p:cNvSpPr txBox="1"/>
          <p:nvPr/>
        </p:nvSpPr>
        <p:spPr>
          <a:xfrm>
            <a:off x="16085327" y="6761461"/>
            <a:ext cx="65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Slow</a:t>
            </a:r>
          </a:p>
        </p:txBody>
      </p:sp>
      <p:pic>
        <p:nvPicPr>
          <p:cNvPr id="180" name="Picture 179">
            <a:extLst>
              <a:ext uri="{FF2B5EF4-FFF2-40B4-BE49-F238E27FC236}">
                <a16:creationId xmlns:a16="http://schemas.microsoft.com/office/drawing/2014/main" id="{9D4E7741-C533-6017-C44B-CB97A1095C3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5" t="16985" r="38438" b="42988"/>
          <a:stretch/>
        </p:blipFill>
        <p:spPr>
          <a:xfrm rot="21074656" flipH="1">
            <a:off x="13376945" y="2541700"/>
            <a:ext cx="293837" cy="223007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819E6687-E9CC-470A-B37B-727D1CC5D56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2" t="63304" r="55109"/>
          <a:stretch/>
        </p:blipFill>
        <p:spPr>
          <a:xfrm rot="863365">
            <a:off x="13359621" y="2696395"/>
            <a:ext cx="172196" cy="212335"/>
          </a:xfrm>
          <a:prstGeom prst="rect">
            <a:avLst/>
          </a:prstGeom>
        </p:spPr>
      </p:pic>
      <p:sp>
        <p:nvSpPr>
          <p:cNvPr id="182" name="TextBox 181">
            <a:extLst>
              <a:ext uri="{FF2B5EF4-FFF2-40B4-BE49-F238E27FC236}">
                <a16:creationId xmlns:a16="http://schemas.microsoft.com/office/drawing/2014/main" id="{894E5A9F-2946-D9E6-B03F-97929D65280F}"/>
              </a:ext>
            </a:extLst>
          </p:cNvPr>
          <p:cNvSpPr txBox="1"/>
          <p:nvPr/>
        </p:nvSpPr>
        <p:spPr>
          <a:xfrm>
            <a:off x="13422069" y="2717923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Pituitary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6CC6B73-F25A-114C-BE3F-8C654098302B}"/>
              </a:ext>
            </a:extLst>
          </p:cNvPr>
          <p:cNvSpPr txBox="1"/>
          <p:nvPr/>
        </p:nvSpPr>
        <p:spPr>
          <a:xfrm>
            <a:off x="13573651" y="2531856"/>
            <a:ext cx="83778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Hypothalamus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1785F7-2C8E-52B9-DC9B-2577A646C548}"/>
              </a:ext>
            </a:extLst>
          </p:cNvPr>
          <p:cNvSpPr txBox="1"/>
          <p:nvPr/>
        </p:nvSpPr>
        <p:spPr>
          <a:xfrm>
            <a:off x="10240294" y="5648394"/>
            <a:ext cx="171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Thyroid</a:t>
            </a:r>
            <a:endParaRPr lang="en-US" sz="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F52F0A-52D8-D51A-A72D-7A088EC4C55E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32" t="848" r="15137" b="1"/>
          <a:stretch/>
        </p:blipFill>
        <p:spPr>
          <a:xfrm>
            <a:off x="639451" y="1792274"/>
            <a:ext cx="8450196" cy="7712239"/>
          </a:xfrm>
          <a:prstGeom prst="rect">
            <a:avLst/>
          </a:prstGeom>
        </p:spPr>
      </p:pic>
      <p:sp>
        <p:nvSpPr>
          <p:cNvPr id="30" name="Arrow: Up 29">
            <a:extLst>
              <a:ext uri="{FF2B5EF4-FFF2-40B4-BE49-F238E27FC236}">
                <a16:creationId xmlns:a16="http://schemas.microsoft.com/office/drawing/2014/main" id="{0FAF2487-CD7E-DC04-480C-77E9CBE44E58}"/>
              </a:ext>
            </a:extLst>
          </p:cNvPr>
          <p:cNvSpPr/>
          <p:nvPr/>
        </p:nvSpPr>
        <p:spPr>
          <a:xfrm rot="5400000" flipV="1">
            <a:off x="8487319" y="4885858"/>
            <a:ext cx="346980" cy="1700488"/>
          </a:xfrm>
          <a:prstGeom prst="upArrow">
            <a:avLst>
              <a:gd name="adj1" fmla="val 36077"/>
              <a:gd name="adj2" fmla="val 91024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F69A13-9720-493D-9DDD-17DCE618FE64}"/>
              </a:ext>
            </a:extLst>
          </p:cNvPr>
          <p:cNvSpPr txBox="1"/>
          <p:nvPr/>
        </p:nvSpPr>
        <p:spPr>
          <a:xfrm flipH="1">
            <a:off x="7920911" y="5009355"/>
            <a:ext cx="1876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Formalize with Control Notation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EF0306A-4E82-115A-6FA1-E08765108B2C}"/>
              </a:ext>
            </a:extLst>
          </p:cNvPr>
          <p:cNvSpPr txBox="1"/>
          <p:nvPr/>
        </p:nvSpPr>
        <p:spPr>
          <a:xfrm flipH="1">
            <a:off x="0" y="380749"/>
            <a:ext cx="6479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Similar process for TH subsystem</a:t>
            </a:r>
          </a:p>
        </p:txBody>
      </p:sp>
    </p:spTree>
    <p:extLst>
      <p:ext uri="{BB962C8B-B14F-4D97-AF65-F5344CB8AC3E}">
        <p14:creationId xmlns:p14="http://schemas.microsoft.com/office/powerpoint/2010/main" val="326198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/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F52F0A-52D8-D51A-A72D-7A088EC4C5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32" t="848" r="15137" b="25281"/>
          <a:stretch/>
        </p:blipFill>
        <p:spPr>
          <a:xfrm>
            <a:off x="3716213" y="965524"/>
            <a:ext cx="12056056" cy="8197688"/>
          </a:xfrm>
          <a:prstGeom prst="rect">
            <a:avLst/>
          </a:prstGeom>
        </p:spPr>
      </p:pic>
      <p:sp>
        <p:nvSpPr>
          <p:cNvPr id="30" name="Arrow: Up 29">
            <a:extLst>
              <a:ext uri="{FF2B5EF4-FFF2-40B4-BE49-F238E27FC236}">
                <a16:creationId xmlns:a16="http://schemas.microsoft.com/office/drawing/2014/main" id="{0FAF2487-CD7E-DC04-480C-77E9CBE44E58}"/>
              </a:ext>
            </a:extLst>
          </p:cNvPr>
          <p:cNvSpPr/>
          <p:nvPr/>
        </p:nvSpPr>
        <p:spPr>
          <a:xfrm rot="16200000" flipV="1">
            <a:off x="9570751" y="9216695"/>
            <a:ext cx="346980" cy="1700488"/>
          </a:xfrm>
          <a:prstGeom prst="upArrow">
            <a:avLst>
              <a:gd name="adj1" fmla="val 36077"/>
              <a:gd name="adj2" fmla="val 91024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EF0306A-4E82-115A-6FA1-E08765108B2C}"/>
              </a:ext>
            </a:extLst>
          </p:cNvPr>
          <p:cNvSpPr txBox="1"/>
          <p:nvPr/>
        </p:nvSpPr>
        <p:spPr>
          <a:xfrm flipH="1">
            <a:off x="0" y="380749"/>
            <a:ext cx="6479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Similar process for TH subsystem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A97392-C57A-8A58-3CB2-E71B7C57C402}"/>
              </a:ext>
            </a:extLst>
          </p:cNvPr>
          <p:cNvSpPr txBox="1"/>
          <p:nvPr/>
        </p:nvSpPr>
        <p:spPr>
          <a:xfrm>
            <a:off x="2605770" y="9528330"/>
            <a:ext cx="57937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/>
              <a:t>Solve system of ODEs and algebraic equations numerically </a:t>
            </a:r>
            <a:endParaRPr lang="en-US" sz="105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612B9E-0CB0-CFD5-418D-D829EA57A8D8}"/>
              </a:ext>
            </a:extLst>
          </p:cNvPr>
          <p:cNvSpPr txBox="1"/>
          <p:nvPr/>
        </p:nvSpPr>
        <p:spPr>
          <a:xfrm>
            <a:off x="10476326" y="9528330"/>
            <a:ext cx="57937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/>
              <a:t>Predict unmeasurable compartments (e.g. T3 Fast)</a:t>
            </a:r>
            <a:endParaRPr lang="en-US" sz="1050" i="1" dirty="0"/>
          </a:p>
        </p:txBody>
      </p:sp>
    </p:spTree>
    <p:extLst>
      <p:ext uri="{BB962C8B-B14F-4D97-AF65-F5344CB8AC3E}">
        <p14:creationId xmlns:p14="http://schemas.microsoft.com/office/powerpoint/2010/main" val="2980250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3204</TotalTime>
  <Words>1838</Words>
  <Application>Microsoft Office PowerPoint</Application>
  <PresentationFormat>Custom</PresentationFormat>
  <Paragraphs>437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Mathematical Modeling of Hashimoto’s Thyroiditis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 include?</vt:lpstr>
      <vt:lpstr>Cytokine Action Summary</vt:lpstr>
      <vt:lpstr>References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Aidan Boyne</dc:creator>
  <cp:lastModifiedBy>Aidan Boyne</cp:lastModifiedBy>
  <cp:revision>21</cp:revision>
  <dcterms:created xsi:type="dcterms:W3CDTF">2023-01-22T01:02:23Z</dcterms:created>
  <dcterms:modified xsi:type="dcterms:W3CDTF">2023-10-08T01:31:20Z</dcterms:modified>
</cp:coreProperties>
</file>

<file path=docProps/thumbnail.jpeg>
</file>